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notesSlides/notesSlide12.xml" ContentType="application/vnd.openxmlformats-officedocument.presentationml.notesSlide+xml"/>
  <Override PartName="/ppt/charts/chart4.xml" ContentType="application/vnd.openxmlformats-officedocument.drawingml.chart+xml"/>
  <Override PartName="/ppt/drawings/drawing2.xml" ContentType="application/vnd.openxmlformats-officedocument.drawingml.chartshapes+xml"/>
  <Override PartName="/ppt/notesSlides/notesSlide13.xml" ContentType="application/vnd.openxmlformats-officedocument.presentationml.notesSlide+xml"/>
  <Override PartName="/ppt/charts/chart5.xml" ContentType="application/vnd.openxmlformats-officedocument.drawingml.chart+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72" r:id="rId1"/>
  </p:sldMasterIdLst>
  <p:notesMasterIdLst>
    <p:notesMasterId r:id="rId22"/>
  </p:notesMasterIdLst>
  <p:handoutMasterIdLst>
    <p:handoutMasterId r:id="rId23"/>
  </p:handoutMasterIdLst>
  <p:sldIdLst>
    <p:sldId id="256" r:id="rId2"/>
    <p:sldId id="293" r:id="rId3"/>
    <p:sldId id="317" r:id="rId4"/>
    <p:sldId id="339" r:id="rId5"/>
    <p:sldId id="307" r:id="rId6"/>
    <p:sldId id="296" r:id="rId7"/>
    <p:sldId id="297" r:id="rId8"/>
    <p:sldId id="298" r:id="rId9"/>
    <p:sldId id="333" r:id="rId10"/>
    <p:sldId id="316" r:id="rId11"/>
    <p:sldId id="340" r:id="rId12"/>
    <p:sldId id="344" r:id="rId13"/>
    <p:sldId id="346" r:id="rId14"/>
    <p:sldId id="341" r:id="rId15"/>
    <p:sldId id="342" r:id="rId16"/>
    <p:sldId id="351" r:id="rId17"/>
    <p:sldId id="325" r:id="rId18"/>
    <p:sldId id="349" r:id="rId19"/>
    <p:sldId id="343" r:id="rId20"/>
    <p:sldId id="314"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734" autoAdjust="0"/>
    <p:restoredTop sz="80914" autoAdjust="0"/>
  </p:normalViewPr>
  <p:slideViewPr>
    <p:cSldViewPr>
      <p:cViewPr>
        <p:scale>
          <a:sx n="120" d="100"/>
          <a:sy n="120" d="100"/>
        </p:scale>
        <p:origin x="-1314" y="54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wb113605\AppData\Local\Temp\notes7E5EA5\AFRCE-Debt%20Sustainability%20Figures-March%204%20201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WB.AD.WORLDBANK.ORG\und$\wb332199\M\!Users\R%20van%20Doorn\cross%20support\Pulse%20impact%20of%20interest%20rate%20Mar%202014\EM%20issuances%20Nov%204%202013%20redemption%20charts.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wb332199\AppData\Local\Temp\notes46DFA7\EM%20issuances.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PRMFILE\PRM-Div\PRMHP\!Users\F%20Hayati\ACB%20Briefing%20Sep%202013\GGgovernment%20debtGraph_rev%20GEP.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091476186835868"/>
          <c:y val="6.9851370322895692E-2"/>
          <c:w val="0.80177132227403625"/>
          <c:h val="0.77304736617225167"/>
        </c:manualLayout>
      </c:layout>
      <c:barChart>
        <c:barDir val="col"/>
        <c:grouping val="stacked"/>
        <c:varyColors val="0"/>
        <c:ser>
          <c:idx val="0"/>
          <c:order val="0"/>
          <c:tx>
            <c:strRef>
              <c:f>Fig.7!$O$3</c:f>
              <c:strCache>
                <c:ptCount val="1"/>
                <c:pt idx="0">
                  <c:v>Low debt stress</c:v>
                </c:pt>
              </c:strCache>
            </c:strRef>
          </c:tx>
          <c:spPr>
            <a:solidFill>
              <a:srgbClr val="00B050"/>
            </a:solidFill>
          </c:spPr>
          <c:invertIfNegative val="0"/>
          <c:dLbls>
            <c:showLegendKey val="0"/>
            <c:showVal val="1"/>
            <c:showCatName val="0"/>
            <c:showSerName val="0"/>
            <c:showPercent val="0"/>
            <c:showBubbleSize val="0"/>
            <c:showLeaderLines val="0"/>
          </c:dLbls>
          <c:cat>
            <c:numRef>
              <c:f>Fig.7!$P$2:$W$2</c:f>
              <c:numCache>
                <c:formatCode>General</c:formatCode>
                <c:ptCount val="8"/>
                <c:pt idx="0">
                  <c:v>2006</c:v>
                </c:pt>
                <c:pt idx="1">
                  <c:v>2007</c:v>
                </c:pt>
                <c:pt idx="2">
                  <c:v>2008</c:v>
                </c:pt>
                <c:pt idx="3">
                  <c:v>2009</c:v>
                </c:pt>
                <c:pt idx="4">
                  <c:v>2010</c:v>
                </c:pt>
                <c:pt idx="5">
                  <c:v>2011</c:v>
                </c:pt>
                <c:pt idx="6">
                  <c:v>2012</c:v>
                </c:pt>
                <c:pt idx="7">
                  <c:v>2013</c:v>
                </c:pt>
              </c:numCache>
            </c:numRef>
          </c:cat>
          <c:val>
            <c:numRef>
              <c:f>Fig.7!$P$3:$W$3</c:f>
              <c:numCache>
                <c:formatCode>General</c:formatCode>
                <c:ptCount val="8"/>
                <c:pt idx="0">
                  <c:v>5</c:v>
                </c:pt>
                <c:pt idx="1">
                  <c:v>7</c:v>
                </c:pt>
                <c:pt idx="2">
                  <c:v>10</c:v>
                </c:pt>
                <c:pt idx="3">
                  <c:v>10</c:v>
                </c:pt>
                <c:pt idx="4">
                  <c:v>13</c:v>
                </c:pt>
                <c:pt idx="5">
                  <c:v>13</c:v>
                </c:pt>
                <c:pt idx="6">
                  <c:v>13</c:v>
                </c:pt>
                <c:pt idx="7">
                  <c:v>13</c:v>
                </c:pt>
              </c:numCache>
            </c:numRef>
          </c:val>
        </c:ser>
        <c:ser>
          <c:idx val="1"/>
          <c:order val="1"/>
          <c:tx>
            <c:strRef>
              <c:f>Fig.7!$O$4</c:f>
              <c:strCache>
                <c:ptCount val="1"/>
                <c:pt idx="0">
                  <c:v>Moderate debt stress</c:v>
                </c:pt>
              </c:strCache>
            </c:strRef>
          </c:tx>
          <c:spPr>
            <a:solidFill>
              <a:srgbClr val="FFC000"/>
            </a:solidFill>
          </c:spPr>
          <c:invertIfNegative val="0"/>
          <c:dLbls>
            <c:showLegendKey val="0"/>
            <c:showVal val="1"/>
            <c:showCatName val="0"/>
            <c:showSerName val="0"/>
            <c:showPercent val="0"/>
            <c:showBubbleSize val="0"/>
            <c:showLeaderLines val="0"/>
          </c:dLbls>
          <c:cat>
            <c:numRef>
              <c:f>Fig.7!$P$2:$W$2</c:f>
              <c:numCache>
                <c:formatCode>General</c:formatCode>
                <c:ptCount val="8"/>
                <c:pt idx="0">
                  <c:v>2006</c:v>
                </c:pt>
                <c:pt idx="1">
                  <c:v>2007</c:v>
                </c:pt>
                <c:pt idx="2">
                  <c:v>2008</c:v>
                </c:pt>
                <c:pt idx="3">
                  <c:v>2009</c:v>
                </c:pt>
                <c:pt idx="4">
                  <c:v>2010</c:v>
                </c:pt>
                <c:pt idx="5">
                  <c:v>2011</c:v>
                </c:pt>
                <c:pt idx="6">
                  <c:v>2012</c:v>
                </c:pt>
                <c:pt idx="7">
                  <c:v>2013</c:v>
                </c:pt>
              </c:numCache>
            </c:numRef>
          </c:cat>
          <c:val>
            <c:numRef>
              <c:f>Fig.7!$P$4:$W$4</c:f>
              <c:numCache>
                <c:formatCode>General</c:formatCode>
                <c:ptCount val="8"/>
                <c:pt idx="0">
                  <c:v>13</c:v>
                </c:pt>
                <c:pt idx="1">
                  <c:v>12</c:v>
                </c:pt>
                <c:pt idx="2">
                  <c:v>9</c:v>
                </c:pt>
                <c:pt idx="3">
                  <c:v>12</c:v>
                </c:pt>
                <c:pt idx="4">
                  <c:v>12</c:v>
                </c:pt>
                <c:pt idx="5">
                  <c:v>12</c:v>
                </c:pt>
                <c:pt idx="6">
                  <c:v>14</c:v>
                </c:pt>
                <c:pt idx="7">
                  <c:v>15</c:v>
                </c:pt>
              </c:numCache>
            </c:numRef>
          </c:val>
        </c:ser>
        <c:ser>
          <c:idx val="2"/>
          <c:order val="2"/>
          <c:tx>
            <c:strRef>
              <c:f>Fig.7!$O$5</c:f>
              <c:strCache>
                <c:ptCount val="1"/>
                <c:pt idx="0">
                  <c:v>High debt stress</c:v>
                </c:pt>
              </c:strCache>
            </c:strRef>
          </c:tx>
          <c:spPr>
            <a:solidFill>
              <a:srgbClr val="FF0000"/>
            </a:solidFill>
          </c:spPr>
          <c:invertIfNegative val="0"/>
          <c:dLbls>
            <c:showLegendKey val="0"/>
            <c:showVal val="1"/>
            <c:showCatName val="0"/>
            <c:showSerName val="0"/>
            <c:showPercent val="0"/>
            <c:showBubbleSize val="0"/>
            <c:showLeaderLines val="0"/>
          </c:dLbls>
          <c:cat>
            <c:numRef>
              <c:f>Fig.7!$P$2:$W$2</c:f>
              <c:numCache>
                <c:formatCode>General</c:formatCode>
                <c:ptCount val="8"/>
                <c:pt idx="0">
                  <c:v>2006</c:v>
                </c:pt>
                <c:pt idx="1">
                  <c:v>2007</c:v>
                </c:pt>
                <c:pt idx="2">
                  <c:v>2008</c:v>
                </c:pt>
                <c:pt idx="3">
                  <c:v>2009</c:v>
                </c:pt>
                <c:pt idx="4">
                  <c:v>2010</c:v>
                </c:pt>
                <c:pt idx="5">
                  <c:v>2011</c:v>
                </c:pt>
                <c:pt idx="6">
                  <c:v>2012</c:v>
                </c:pt>
                <c:pt idx="7">
                  <c:v>2013</c:v>
                </c:pt>
              </c:numCache>
            </c:numRef>
          </c:cat>
          <c:val>
            <c:numRef>
              <c:f>Fig.7!$P$5:$W$5</c:f>
              <c:numCache>
                <c:formatCode>General</c:formatCode>
                <c:ptCount val="8"/>
                <c:pt idx="0">
                  <c:v>18</c:v>
                </c:pt>
                <c:pt idx="1">
                  <c:v>17</c:v>
                </c:pt>
                <c:pt idx="2">
                  <c:v>17</c:v>
                </c:pt>
                <c:pt idx="3">
                  <c:v>14</c:v>
                </c:pt>
                <c:pt idx="4">
                  <c:v>11</c:v>
                </c:pt>
                <c:pt idx="5">
                  <c:v>11</c:v>
                </c:pt>
                <c:pt idx="6">
                  <c:v>9</c:v>
                </c:pt>
                <c:pt idx="7">
                  <c:v>8</c:v>
                </c:pt>
              </c:numCache>
            </c:numRef>
          </c:val>
        </c:ser>
        <c:dLbls>
          <c:showLegendKey val="0"/>
          <c:showVal val="0"/>
          <c:showCatName val="0"/>
          <c:showSerName val="0"/>
          <c:showPercent val="0"/>
          <c:showBubbleSize val="0"/>
        </c:dLbls>
        <c:gapWidth val="55"/>
        <c:overlap val="100"/>
        <c:axId val="140062080"/>
        <c:axId val="140072064"/>
      </c:barChart>
      <c:catAx>
        <c:axId val="140062080"/>
        <c:scaling>
          <c:orientation val="minMax"/>
        </c:scaling>
        <c:delete val="0"/>
        <c:axPos val="b"/>
        <c:numFmt formatCode="General" sourceLinked="1"/>
        <c:majorTickMark val="none"/>
        <c:minorTickMark val="none"/>
        <c:tickLblPos val="nextTo"/>
        <c:crossAx val="140072064"/>
        <c:crosses val="autoZero"/>
        <c:auto val="1"/>
        <c:lblAlgn val="ctr"/>
        <c:lblOffset val="100"/>
        <c:noMultiLvlLbl val="0"/>
      </c:catAx>
      <c:valAx>
        <c:axId val="140072064"/>
        <c:scaling>
          <c:orientation val="minMax"/>
        </c:scaling>
        <c:delete val="0"/>
        <c:axPos val="l"/>
        <c:title>
          <c:tx>
            <c:rich>
              <a:bodyPr/>
              <a:lstStyle/>
              <a:p>
                <a:pPr>
                  <a:defRPr sz="1200"/>
                </a:pPr>
                <a:r>
                  <a:rPr lang="en-US" sz="1200"/>
                  <a:t>Number of countries</a:t>
                </a:r>
              </a:p>
            </c:rich>
          </c:tx>
          <c:layout>
            <c:manualLayout>
              <c:xMode val="edge"/>
              <c:yMode val="edge"/>
              <c:x val="1.5533980582524271E-2"/>
              <c:y val="0.24198566874642399"/>
            </c:manualLayout>
          </c:layout>
          <c:overlay val="0"/>
        </c:title>
        <c:numFmt formatCode="General" sourceLinked="1"/>
        <c:majorTickMark val="none"/>
        <c:minorTickMark val="none"/>
        <c:tickLblPos val="nextTo"/>
        <c:crossAx val="140062080"/>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'Red by HIPC'!$B$29</c:f>
              <c:strCache>
                <c:ptCount val="1"/>
                <c:pt idx="0">
                  <c:v>Ghana</c:v>
                </c:pt>
              </c:strCache>
            </c:strRef>
          </c:tx>
          <c:invertIfNegative val="0"/>
          <c:cat>
            <c:strRef>
              <c:f>'Red by HIPC'!$A$31:$A$36</c:f>
              <c:strCache>
                <c:ptCount val="6"/>
                <c:pt idx="0">
                  <c:v>2017</c:v>
                </c:pt>
                <c:pt idx="1">
                  <c:v>2020</c:v>
                </c:pt>
                <c:pt idx="2">
                  <c:v>2021</c:v>
                </c:pt>
                <c:pt idx="3">
                  <c:v>2022</c:v>
                </c:pt>
                <c:pt idx="4">
                  <c:v>2023</c:v>
                </c:pt>
                <c:pt idx="5">
                  <c:v>2024</c:v>
                </c:pt>
              </c:strCache>
            </c:strRef>
          </c:cat>
          <c:val>
            <c:numRef>
              <c:f>'Red by HIPC'!$B$31:$B$36</c:f>
              <c:numCache>
                <c:formatCode>General</c:formatCode>
                <c:ptCount val="6"/>
                <c:pt idx="0">
                  <c:v>750</c:v>
                </c:pt>
                <c:pt idx="4">
                  <c:v>750</c:v>
                </c:pt>
              </c:numCache>
            </c:numRef>
          </c:val>
        </c:ser>
        <c:ser>
          <c:idx val="1"/>
          <c:order val="1"/>
          <c:tx>
            <c:strRef>
              <c:f>'Red by HIPC'!$C$29</c:f>
              <c:strCache>
                <c:ptCount val="1"/>
                <c:pt idx="0">
                  <c:v>Bolivia</c:v>
                </c:pt>
              </c:strCache>
            </c:strRef>
          </c:tx>
          <c:invertIfNegative val="0"/>
          <c:cat>
            <c:strRef>
              <c:f>'Red by HIPC'!$A$31:$A$36</c:f>
              <c:strCache>
                <c:ptCount val="6"/>
                <c:pt idx="0">
                  <c:v>2017</c:v>
                </c:pt>
                <c:pt idx="1">
                  <c:v>2020</c:v>
                </c:pt>
                <c:pt idx="2">
                  <c:v>2021</c:v>
                </c:pt>
                <c:pt idx="3">
                  <c:v>2022</c:v>
                </c:pt>
                <c:pt idx="4">
                  <c:v>2023</c:v>
                </c:pt>
                <c:pt idx="5">
                  <c:v>2024</c:v>
                </c:pt>
              </c:strCache>
            </c:strRef>
          </c:cat>
          <c:val>
            <c:numRef>
              <c:f>'Red by HIPC'!$C$31:$C$36</c:f>
              <c:numCache>
                <c:formatCode>General</c:formatCode>
                <c:ptCount val="6"/>
                <c:pt idx="3">
                  <c:v>500</c:v>
                </c:pt>
                <c:pt idx="4">
                  <c:v>500</c:v>
                </c:pt>
              </c:numCache>
            </c:numRef>
          </c:val>
        </c:ser>
        <c:ser>
          <c:idx val="2"/>
          <c:order val="2"/>
          <c:tx>
            <c:strRef>
              <c:f>'Red by HIPC'!$D$29</c:f>
              <c:strCache>
                <c:ptCount val="1"/>
                <c:pt idx="0">
                  <c:v>Zambia</c:v>
                </c:pt>
              </c:strCache>
            </c:strRef>
          </c:tx>
          <c:invertIfNegative val="0"/>
          <c:cat>
            <c:strRef>
              <c:f>'Red by HIPC'!$A$31:$A$36</c:f>
              <c:strCache>
                <c:ptCount val="6"/>
                <c:pt idx="0">
                  <c:v>2017</c:v>
                </c:pt>
                <c:pt idx="1">
                  <c:v>2020</c:v>
                </c:pt>
                <c:pt idx="2">
                  <c:v>2021</c:v>
                </c:pt>
                <c:pt idx="3">
                  <c:v>2022</c:v>
                </c:pt>
                <c:pt idx="4">
                  <c:v>2023</c:v>
                </c:pt>
                <c:pt idx="5">
                  <c:v>2024</c:v>
                </c:pt>
              </c:strCache>
            </c:strRef>
          </c:cat>
          <c:val>
            <c:numRef>
              <c:f>'Red by HIPC'!$D$31:$D$36</c:f>
              <c:numCache>
                <c:formatCode>General</c:formatCode>
                <c:ptCount val="6"/>
                <c:pt idx="3">
                  <c:v>750</c:v>
                </c:pt>
              </c:numCache>
            </c:numRef>
          </c:val>
        </c:ser>
        <c:ser>
          <c:idx val="3"/>
          <c:order val="3"/>
          <c:tx>
            <c:strRef>
              <c:f>'Red by HIPC'!$E$29</c:f>
              <c:strCache>
                <c:ptCount val="1"/>
                <c:pt idx="0">
                  <c:v>Senegal</c:v>
                </c:pt>
              </c:strCache>
            </c:strRef>
          </c:tx>
          <c:invertIfNegative val="0"/>
          <c:cat>
            <c:strRef>
              <c:f>'Red by HIPC'!$A$31:$A$36</c:f>
              <c:strCache>
                <c:ptCount val="6"/>
                <c:pt idx="0">
                  <c:v>2017</c:v>
                </c:pt>
                <c:pt idx="1">
                  <c:v>2020</c:v>
                </c:pt>
                <c:pt idx="2">
                  <c:v>2021</c:v>
                </c:pt>
                <c:pt idx="3">
                  <c:v>2022</c:v>
                </c:pt>
                <c:pt idx="4">
                  <c:v>2023</c:v>
                </c:pt>
                <c:pt idx="5">
                  <c:v>2024</c:v>
                </c:pt>
              </c:strCache>
            </c:strRef>
          </c:cat>
          <c:val>
            <c:numRef>
              <c:f>'Red by HIPC'!$E$31:$E$36</c:f>
              <c:numCache>
                <c:formatCode>General</c:formatCode>
                <c:ptCount val="6"/>
                <c:pt idx="2">
                  <c:v>500</c:v>
                </c:pt>
              </c:numCache>
            </c:numRef>
          </c:val>
        </c:ser>
        <c:ser>
          <c:idx val="4"/>
          <c:order val="4"/>
          <c:tx>
            <c:strRef>
              <c:f>'Red by HIPC'!$F$29</c:f>
              <c:strCache>
                <c:ptCount val="1"/>
                <c:pt idx="0">
                  <c:v>Tanzania</c:v>
                </c:pt>
              </c:strCache>
            </c:strRef>
          </c:tx>
          <c:invertIfNegative val="0"/>
          <c:cat>
            <c:strRef>
              <c:f>'Red by HIPC'!$A$31:$A$36</c:f>
              <c:strCache>
                <c:ptCount val="6"/>
                <c:pt idx="0">
                  <c:v>2017</c:v>
                </c:pt>
                <c:pt idx="1">
                  <c:v>2020</c:v>
                </c:pt>
                <c:pt idx="2">
                  <c:v>2021</c:v>
                </c:pt>
                <c:pt idx="3">
                  <c:v>2022</c:v>
                </c:pt>
                <c:pt idx="4">
                  <c:v>2023</c:v>
                </c:pt>
                <c:pt idx="5">
                  <c:v>2024</c:v>
                </c:pt>
              </c:strCache>
            </c:strRef>
          </c:cat>
          <c:val>
            <c:numRef>
              <c:f>'Red by HIPC'!$F$31:$F$36</c:f>
              <c:numCache>
                <c:formatCode>General</c:formatCode>
                <c:ptCount val="6"/>
                <c:pt idx="1">
                  <c:v>600</c:v>
                </c:pt>
              </c:numCache>
            </c:numRef>
          </c:val>
        </c:ser>
        <c:ser>
          <c:idx val="5"/>
          <c:order val="5"/>
          <c:tx>
            <c:strRef>
              <c:f>'Red by HIPC'!$G$29</c:f>
              <c:strCache>
                <c:ptCount val="1"/>
                <c:pt idx="0">
                  <c:v>Honduras</c:v>
                </c:pt>
              </c:strCache>
            </c:strRef>
          </c:tx>
          <c:invertIfNegative val="0"/>
          <c:cat>
            <c:strRef>
              <c:f>'Red by HIPC'!$A$31:$A$36</c:f>
              <c:strCache>
                <c:ptCount val="6"/>
                <c:pt idx="0">
                  <c:v>2017</c:v>
                </c:pt>
                <c:pt idx="1">
                  <c:v>2020</c:v>
                </c:pt>
                <c:pt idx="2">
                  <c:v>2021</c:v>
                </c:pt>
                <c:pt idx="3">
                  <c:v>2022</c:v>
                </c:pt>
                <c:pt idx="4">
                  <c:v>2023</c:v>
                </c:pt>
                <c:pt idx="5">
                  <c:v>2024</c:v>
                </c:pt>
              </c:strCache>
            </c:strRef>
          </c:cat>
          <c:val>
            <c:numRef>
              <c:f>'Red by HIPC'!$G$31:$G$36</c:f>
              <c:numCache>
                <c:formatCode>General</c:formatCode>
                <c:ptCount val="6"/>
                <c:pt idx="5">
                  <c:v>500</c:v>
                </c:pt>
              </c:numCache>
            </c:numRef>
          </c:val>
        </c:ser>
        <c:ser>
          <c:idx val="6"/>
          <c:order val="6"/>
          <c:tx>
            <c:strRef>
              <c:f>'Red by HIPC'!$H$29</c:f>
              <c:strCache>
                <c:ptCount val="1"/>
                <c:pt idx="0">
                  <c:v>Rwanda</c:v>
                </c:pt>
              </c:strCache>
            </c:strRef>
          </c:tx>
          <c:invertIfNegative val="0"/>
          <c:cat>
            <c:strRef>
              <c:f>'Red by HIPC'!$A$31:$A$36</c:f>
              <c:strCache>
                <c:ptCount val="6"/>
                <c:pt idx="0">
                  <c:v>2017</c:v>
                </c:pt>
                <c:pt idx="1">
                  <c:v>2020</c:v>
                </c:pt>
                <c:pt idx="2">
                  <c:v>2021</c:v>
                </c:pt>
                <c:pt idx="3">
                  <c:v>2022</c:v>
                </c:pt>
                <c:pt idx="4">
                  <c:v>2023</c:v>
                </c:pt>
                <c:pt idx="5">
                  <c:v>2024</c:v>
                </c:pt>
              </c:strCache>
            </c:strRef>
          </c:cat>
          <c:val>
            <c:numRef>
              <c:f>'Red by HIPC'!$H$31:$H$36</c:f>
              <c:numCache>
                <c:formatCode>General</c:formatCode>
                <c:ptCount val="6"/>
                <c:pt idx="4">
                  <c:v>400</c:v>
                </c:pt>
              </c:numCache>
            </c:numRef>
          </c:val>
        </c:ser>
        <c:ser>
          <c:idx val="7"/>
          <c:order val="7"/>
          <c:tx>
            <c:strRef>
              <c:f>'Red by HIPC'!$I$29</c:f>
              <c:strCache>
                <c:ptCount val="1"/>
                <c:pt idx="0">
                  <c:v>Mozambique</c:v>
                </c:pt>
              </c:strCache>
            </c:strRef>
          </c:tx>
          <c:invertIfNegative val="0"/>
          <c:cat>
            <c:strRef>
              <c:f>'Red by HIPC'!$A$31:$A$36</c:f>
              <c:strCache>
                <c:ptCount val="6"/>
                <c:pt idx="0">
                  <c:v>2017</c:v>
                </c:pt>
                <c:pt idx="1">
                  <c:v>2020</c:v>
                </c:pt>
                <c:pt idx="2">
                  <c:v>2021</c:v>
                </c:pt>
                <c:pt idx="3">
                  <c:v>2022</c:v>
                </c:pt>
                <c:pt idx="4">
                  <c:v>2023</c:v>
                </c:pt>
                <c:pt idx="5">
                  <c:v>2024</c:v>
                </c:pt>
              </c:strCache>
            </c:strRef>
          </c:cat>
          <c:val>
            <c:numRef>
              <c:f>'Red by HIPC'!$I$31:$I$36</c:f>
              <c:numCache>
                <c:formatCode>General</c:formatCode>
                <c:ptCount val="6"/>
                <c:pt idx="1">
                  <c:v>850</c:v>
                </c:pt>
              </c:numCache>
            </c:numRef>
          </c:val>
        </c:ser>
        <c:dLbls>
          <c:showLegendKey val="0"/>
          <c:showVal val="0"/>
          <c:showCatName val="0"/>
          <c:showSerName val="0"/>
          <c:showPercent val="0"/>
          <c:showBubbleSize val="0"/>
        </c:dLbls>
        <c:gapWidth val="150"/>
        <c:overlap val="100"/>
        <c:axId val="140125696"/>
        <c:axId val="140127232"/>
      </c:barChart>
      <c:catAx>
        <c:axId val="140125696"/>
        <c:scaling>
          <c:orientation val="minMax"/>
        </c:scaling>
        <c:delete val="0"/>
        <c:axPos val="b"/>
        <c:majorTickMark val="out"/>
        <c:minorTickMark val="none"/>
        <c:tickLblPos val="nextTo"/>
        <c:crossAx val="140127232"/>
        <c:crosses val="autoZero"/>
        <c:auto val="1"/>
        <c:lblAlgn val="ctr"/>
        <c:lblOffset val="100"/>
        <c:noMultiLvlLbl val="0"/>
      </c:catAx>
      <c:valAx>
        <c:axId val="140127232"/>
        <c:scaling>
          <c:orientation val="minMax"/>
          <c:max val="1800"/>
        </c:scaling>
        <c:delete val="0"/>
        <c:axPos val="l"/>
        <c:numFmt formatCode="#,##0" sourceLinked="0"/>
        <c:majorTickMark val="out"/>
        <c:minorTickMark val="none"/>
        <c:tickLblPos val="nextTo"/>
        <c:crossAx val="14012569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252977993135473"/>
          <c:y val="3.8463473315835522E-2"/>
          <c:w val="0.82785584494245912"/>
          <c:h val="0.73122976815398077"/>
        </c:manualLayout>
      </c:layout>
      <c:barChart>
        <c:barDir val="col"/>
        <c:grouping val="stacked"/>
        <c:varyColors val="0"/>
        <c:ser>
          <c:idx val="0"/>
          <c:order val="0"/>
          <c:tx>
            <c:strRef>
              <c:f>Sheet1!$A$45</c:f>
              <c:strCache>
                <c:ptCount val="1"/>
                <c:pt idx="0">
                  <c:v>2007</c:v>
                </c:pt>
              </c:strCache>
            </c:strRef>
          </c:tx>
          <c:invertIfNegative val="0"/>
          <c:cat>
            <c:strRef>
              <c:f>Sheet1!$B$44:$I$44</c:f>
              <c:strCache>
                <c:ptCount val="8"/>
                <c:pt idx="0">
                  <c:v>Zambia</c:v>
                </c:pt>
                <c:pt idx="1">
                  <c:v>Ghana</c:v>
                </c:pt>
                <c:pt idx="2">
                  <c:v>Bolivia</c:v>
                </c:pt>
                <c:pt idx="3">
                  <c:v>Honduras</c:v>
                </c:pt>
                <c:pt idx="4">
                  <c:v>Mozambique</c:v>
                </c:pt>
                <c:pt idx="5">
                  <c:v>Senegal</c:v>
                </c:pt>
                <c:pt idx="6">
                  <c:v>Tanzania</c:v>
                </c:pt>
                <c:pt idx="7">
                  <c:v>Rwanda</c:v>
                </c:pt>
              </c:strCache>
            </c:strRef>
          </c:cat>
          <c:val>
            <c:numRef>
              <c:f>Sheet1!$B$45:$I$45</c:f>
              <c:numCache>
                <c:formatCode>General</c:formatCode>
                <c:ptCount val="8"/>
                <c:pt idx="1">
                  <c:v>750</c:v>
                </c:pt>
              </c:numCache>
            </c:numRef>
          </c:val>
        </c:ser>
        <c:ser>
          <c:idx val="1"/>
          <c:order val="1"/>
          <c:tx>
            <c:strRef>
              <c:f>Sheet1!$A$46</c:f>
              <c:strCache>
                <c:ptCount val="1"/>
                <c:pt idx="0">
                  <c:v>2009</c:v>
                </c:pt>
              </c:strCache>
            </c:strRef>
          </c:tx>
          <c:invertIfNegative val="0"/>
          <c:dLbls>
            <c:dLbl>
              <c:idx val="5"/>
              <c:layout>
                <c:manualLayout>
                  <c:x val="0"/>
                  <c:y val="5.0000000000000001E-3"/>
                </c:manualLayout>
              </c:layout>
              <c:tx>
                <c:rich>
                  <a:bodyPr/>
                  <a:lstStyle/>
                  <a:p>
                    <a:r>
                      <a:rPr lang="en-US" sz="800"/>
                      <a:t>8.75%</a:t>
                    </a:r>
                    <a:endParaRPr lang="en-US"/>
                  </a:p>
                </c:rich>
              </c:tx>
              <c:showLegendKey val="0"/>
              <c:showVal val="1"/>
              <c:showCatName val="0"/>
              <c:showSerName val="0"/>
              <c:showPercent val="0"/>
              <c:showBubbleSize val="0"/>
            </c:dLbl>
            <c:spPr>
              <a:solidFill>
                <a:schemeClr val="bg1"/>
              </a:solidFill>
              <a:ln>
                <a:solidFill>
                  <a:schemeClr val="tx1"/>
                </a:solidFill>
              </a:ln>
            </c:spPr>
            <c:txPr>
              <a:bodyPr/>
              <a:lstStyle/>
              <a:p>
                <a:pPr>
                  <a:defRPr sz="800"/>
                </a:pPr>
                <a:endParaRPr lang="en-US"/>
              </a:p>
            </c:txPr>
            <c:showLegendKey val="0"/>
            <c:showVal val="1"/>
            <c:showCatName val="0"/>
            <c:showSerName val="0"/>
            <c:showPercent val="0"/>
            <c:showBubbleSize val="0"/>
            <c:showLeaderLines val="0"/>
          </c:dLbls>
          <c:cat>
            <c:strRef>
              <c:f>Sheet1!$B$44:$I$44</c:f>
              <c:strCache>
                <c:ptCount val="8"/>
                <c:pt idx="0">
                  <c:v>Zambia</c:v>
                </c:pt>
                <c:pt idx="1">
                  <c:v>Ghana</c:v>
                </c:pt>
                <c:pt idx="2">
                  <c:v>Bolivia</c:v>
                </c:pt>
                <c:pt idx="3">
                  <c:v>Honduras</c:v>
                </c:pt>
                <c:pt idx="4">
                  <c:v>Mozambique</c:v>
                </c:pt>
                <c:pt idx="5">
                  <c:v>Senegal</c:v>
                </c:pt>
                <c:pt idx="6">
                  <c:v>Tanzania</c:v>
                </c:pt>
                <c:pt idx="7">
                  <c:v>Rwanda</c:v>
                </c:pt>
              </c:strCache>
            </c:strRef>
          </c:cat>
          <c:val>
            <c:numRef>
              <c:f>Sheet1!$B$46:$I$46</c:f>
              <c:numCache>
                <c:formatCode>General</c:formatCode>
                <c:ptCount val="8"/>
                <c:pt idx="5">
                  <c:v>200</c:v>
                </c:pt>
              </c:numCache>
            </c:numRef>
          </c:val>
        </c:ser>
        <c:ser>
          <c:idx val="2"/>
          <c:order val="2"/>
          <c:tx>
            <c:strRef>
              <c:f>Sheet1!$A$47</c:f>
              <c:strCache>
                <c:ptCount val="1"/>
                <c:pt idx="0">
                  <c:v>2011</c:v>
                </c:pt>
              </c:strCache>
            </c:strRef>
          </c:tx>
          <c:invertIfNegative val="0"/>
          <c:dLbls>
            <c:dLbl>
              <c:idx val="5"/>
              <c:layout/>
              <c:tx>
                <c:rich>
                  <a:bodyPr/>
                  <a:lstStyle/>
                  <a:p>
                    <a:r>
                      <a:rPr lang="en-US" sz="800"/>
                      <a:t>8.75%</a:t>
                    </a:r>
                    <a:endParaRPr lang="en-US"/>
                  </a:p>
                </c:rich>
              </c:tx>
              <c:showLegendKey val="0"/>
              <c:showVal val="1"/>
              <c:showCatName val="0"/>
              <c:showSerName val="0"/>
              <c:showPercent val="0"/>
              <c:showBubbleSize val="0"/>
            </c:dLbl>
            <c:spPr>
              <a:solidFill>
                <a:schemeClr val="bg1"/>
              </a:solidFill>
              <a:ln>
                <a:solidFill>
                  <a:schemeClr val="tx1"/>
                </a:solidFill>
              </a:ln>
            </c:spPr>
            <c:txPr>
              <a:bodyPr/>
              <a:lstStyle/>
              <a:p>
                <a:pPr>
                  <a:defRPr sz="800"/>
                </a:pPr>
                <a:endParaRPr lang="en-US"/>
              </a:p>
            </c:txPr>
            <c:showLegendKey val="0"/>
            <c:showVal val="1"/>
            <c:showCatName val="0"/>
            <c:showSerName val="0"/>
            <c:showPercent val="0"/>
            <c:showBubbleSize val="0"/>
            <c:showLeaderLines val="0"/>
          </c:dLbls>
          <c:cat>
            <c:strRef>
              <c:f>Sheet1!$B$44:$I$44</c:f>
              <c:strCache>
                <c:ptCount val="8"/>
                <c:pt idx="0">
                  <c:v>Zambia</c:v>
                </c:pt>
                <c:pt idx="1">
                  <c:v>Ghana</c:v>
                </c:pt>
                <c:pt idx="2">
                  <c:v>Bolivia</c:v>
                </c:pt>
                <c:pt idx="3">
                  <c:v>Honduras</c:v>
                </c:pt>
                <c:pt idx="4">
                  <c:v>Mozambique</c:v>
                </c:pt>
                <c:pt idx="5">
                  <c:v>Senegal</c:v>
                </c:pt>
                <c:pt idx="6">
                  <c:v>Tanzania</c:v>
                </c:pt>
                <c:pt idx="7">
                  <c:v>Rwanda</c:v>
                </c:pt>
              </c:strCache>
            </c:strRef>
          </c:cat>
          <c:val>
            <c:numRef>
              <c:f>Sheet1!$B$47:$I$47</c:f>
              <c:numCache>
                <c:formatCode>General</c:formatCode>
                <c:ptCount val="8"/>
                <c:pt idx="5">
                  <c:v>500</c:v>
                </c:pt>
              </c:numCache>
            </c:numRef>
          </c:val>
        </c:ser>
        <c:ser>
          <c:idx val="3"/>
          <c:order val="3"/>
          <c:tx>
            <c:strRef>
              <c:f>Sheet1!$A$48</c:f>
              <c:strCache>
                <c:ptCount val="1"/>
                <c:pt idx="0">
                  <c:v>2012</c:v>
                </c:pt>
              </c:strCache>
            </c:strRef>
          </c:tx>
          <c:invertIfNegative val="0"/>
          <c:dLbls>
            <c:dLbl>
              <c:idx val="0"/>
              <c:layout/>
              <c:tx>
                <c:rich>
                  <a:bodyPr/>
                  <a:lstStyle/>
                  <a:p>
                    <a:r>
                      <a:rPr lang="en-US" sz="800"/>
                      <a:t>5.375%</a:t>
                    </a:r>
                    <a:endParaRPr lang="en-US"/>
                  </a:p>
                </c:rich>
              </c:tx>
              <c:showLegendKey val="0"/>
              <c:showVal val="1"/>
              <c:showCatName val="0"/>
              <c:showSerName val="0"/>
              <c:showPercent val="0"/>
              <c:showBubbleSize val="0"/>
            </c:dLbl>
            <c:dLbl>
              <c:idx val="2"/>
              <c:layout/>
              <c:tx>
                <c:rich>
                  <a:bodyPr/>
                  <a:lstStyle/>
                  <a:p>
                    <a:r>
                      <a:rPr lang="en-US" sz="800"/>
                      <a:t>4.785%</a:t>
                    </a:r>
                    <a:endParaRPr lang="en-US"/>
                  </a:p>
                </c:rich>
              </c:tx>
              <c:showLegendKey val="0"/>
              <c:showVal val="1"/>
              <c:showCatName val="0"/>
              <c:showSerName val="0"/>
              <c:showPercent val="0"/>
              <c:showBubbleSize val="0"/>
            </c:dLbl>
            <c:spPr>
              <a:solidFill>
                <a:schemeClr val="bg1"/>
              </a:solidFill>
              <a:ln>
                <a:solidFill>
                  <a:schemeClr val="tx1"/>
                </a:solidFill>
              </a:ln>
            </c:spPr>
            <c:txPr>
              <a:bodyPr/>
              <a:lstStyle/>
              <a:p>
                <a:pPr>
                  <a:defRPr sz="800"/>
                </a:pPr>
                <a:endParaRPr lang="en-US"/>
              </a:p>
            </c:txPr>
            <c:showLegendKey val="0"/>
            <c:showVal val="1"/>
            <c:showCatName val="0"/>
            <c:showSerName val="0"/>
            <c:showPercent val="0"/>
            <c:showBubbleSize val="0"/>
            <c:showLeaderLines val="0"/>
          </c:dLbls>
          <c:cat>
            <c:strRef>
              <c:f>Sheet1!$B$44:$I$44</c:f>
              <c:strCache>
                <c:ptCount val="8"/>
                <c:pt idx="0">
                  <c:v>Zambia</c:v>
                </c:pt>
                <c:pt idx="1">
                  <c:v>Ghana</c:v>
                </c:pt>
                <c:pt idx="2">
                  <c:v>Bolivia</c:v>
                </c:pt>
                <c:pt idx="3">
                  <c:v>Honduras</c:v>
                </c:pt>
                <c:pt idx="4">
                  <c:v>Mozambique</c:v>
                </c:pt>
                <c:pt idx="5">
                  <c:v>Senegal</c:v>
                </c:pt>
                <c:pt idx="6">
                  <c:v>Tanzania</c:v>
                </c:pt>
                <c:pt idx="7">
                  <c:v>Rwanda</c:v>
                </c:pt>
              </c:strCache>
            </c:strRef>
          </c:cat>
          <c:val>
            <c:numRef>
              <c:f>Sheet1!$B$48:$I$48</c:f>
              <c:numCache>
                <c:formatCode>General</c:formatCode>
                <c:ptCount val="8"/>
                <c:pt idx="0">
                  <c:v>750</c:v>
                </c:pt>
                <c:pt idx="2">
                  <c:v>500</c:v>
                </c:pt>
              </c:numCache>
            </c:numRef>
          </c:val>
        </c:ser>
        <c:ser>
          <c:idx val="4"/>
          <c:order val="4"/>
          <c:tx>
            <c:strRef>
              <c:f>Sheet1!$A$49</c:f>
              <c:strCache>
                <c:ptCount val="1"/>
                <c:pt idx="0">
                  <c:v>2013</c:v>
                </c:pt>
              </c:strCache>
            </c:strRef>
          </c:tx>
          <c:invertIfNegative val="0"/>
          <c:dLbls>
            <c:dLbl>
              <c:idx val="2"/>
              <c:layout/>
              <c:tx>
                <c:rich>
                  <a:bodyPr/>
                  <a:lstStyle/>
                  <a:p>
                    <a:r>
                      <a:rPr lang="en-US" sz="800"/>
                      <a:t>5.95%</a:t>
                    </a:r>
                    <a:endParaRPr lang="en-US"/>
                  </a:p>
                </c:rich>
              </c:tx>
              <c:showLegendKey val="0"/>
              <c:showVal val="1"/>
              <c:showCatName val="0"/>
              <c:showSerName val="0"/>
              <c:showPercent val="0"/>
              <c:showBubbleSize val="0"/>
            </c:dLbl>
            <c:dLbl>
              <c:idx val="3"/>
              <c:layout>
                <c:manualLayout>
                  <c:x val="1.6666666666666614E-2"/>
                  <c:y val="-7.8703703703703706E-2"/>
                </c:manualLayout>
              </c:layout>
              <c:tx>
                <c:rich>
                  <a:bodyPr/>
                  <a:lstStyle/>
                  <a:p>
                    <a:r>
                      <a:rPr lang="en-US" sz="800"/>
                      <a:t>8.75% </a:t>
                    </a:r>
                  </a:p>
                  <a:p>
                    <a:r>
                      <a:rPr lang="en-US" sz="800"/>
                      <a:t>(Dec)</a:t>
                    </a:r>
                    <a:endParaRPr lang="en-US"/>
                  </a:p>
                </c:rich>
              </c:tx>
              <c:showLegendKey val="0"/>
              <c:showVal val="1"/>
              <c:showCatName val="0"/>
              <c:showSerName val="0"/>
              <c:showPercent val="0"/>
              <c:showBubbleSize val="0"/>
            </c:dLbl>
            <c:spPr>
              <a:solidFill>
                <a:schemeClr val="bg1"/>
              </a:solidFill>
              <a:ln>
                <a:solidFill>
                  <a:schemeClr val="tx1"/>
                </a:solidFill>
              </a:ln>
            </c:spPr>
            <c:txPr>
              <a:bodyPr/>
              <a:lstStyle/>
              <a:p>
                <a:pPr>
                  <a:defRPr sz="800"/>
                </a:pPr>
                <a:endParaRPr lang="en-US"/>
              </a:p>
            </c:txPr>
            <c:showLegendKey val="0"/>
            <c:showVal val="0"/>
            <c:showCatName val="0"/>
            <c:showSerName val="0"/>
            <c:showPercent val="0"/>
            <c:showBubbleSize val="0"/>
          </c:dLbls>
          <c:cat>
            <c:strRef>
              <c:f>Sheet1!$B$44:$I$44</c:f>
              <c:strCache>
                <c:ptCount val="8"/>
                <c:pt idx="0">
                  <c:v>Zambia</c:v>
                </c:pt>
                <c:pt idx="1">
                  <c:v>Ghana</c:v>
                </c:pt>
                <c:pt idx="2">
                  <c:v>Bolivia</c:v>
                </c:pt>
                <c:pt idx="3">
                  <c:v>Honduras</c:v>
                </c:pt>
                <c:pt idx="4">
                  <c:v>Mozambique</c:v>
                </c:pt>
                <c:pt idx="5">
                  <c:v>Senegal</c:v>
                </c:pt>
                <c:pt idx="6">
                  <c:v>Tanzania</c:v>
                </c:pt>
                <c:pt idx="7">
                  <c:v>Rwanda</c:v>
                </c:pt>
              </c:strCache>
            </c:strRef>
          </c:cat>
          <c:val>
            <c:numRef>
              <c:f>Sheet1!$B$49:$I$49</c:f>
              <c:numCache>
                <c:formatCode>General</c:formatCode>
                <c:ptCount val="8"/>
                <c:pt idx="1">
                  <c:v>750</c:v>
                </c:pt>
                <c:pt idx="2">
                  <c:v>500</c:v>
                </c:pt>
                <c:pt idx="3">
                  <c:v>1000</c:v>
                </c:pt>
                <c:pt idx="4">
                  <c:v>850</c:v>
                </c:pt>
                <c:pt idx="6">
                  <c:v>600</c:v>
                </c:pt>
                <c:pt idx="7">
                  <c:v>400</c:v>
                </c:pt>
              </c:numCache>
            </c:numRef>
          </c:val>
        </c:ser>
        <c:ser>
          <c:idx val="5"/>
          <c:order val="5"/>
          <c:tx>
            <c:strRef>
              <c:f>Sheet1!$A$50</c:f>
              <c:strCache>
                <c:ptCount val="1"/>
                <c:pt idx="0">
                  <c:v>2014</c:v>
                </c:pt>
              </c:strCache>
            </c:strRef>
          </c:tx>
          <c:invertIfNegative val="0"/>
          <c:dLbls>
            <c:dLbl>
              <c:idx val="0"/>
              <c:layout/>
              <c:tx>
                <c:rich>
                  <a:bodyPr/>
                  <a:lstStyle/>
                  <a:p>
                    <a:r>
                      <a:rPr lang="en-US" sz="800"/>
                      <a:t>8.75-</a:t>
                    </a:r>
                  </a:p>
                  <a:p>
                    <a:r>
                      <a:rPr lang="en-US" sz="800"/>
                      <a:t>8.875%</a:t>
                    </a:r>
                    <a:endParaRPr lang="en-US"/>
                  </a:p>
                </c:rich>
              </c:tx>
              <c:showLegendKey val="0"/>
              <c:showVal val="1"/>
              <c:showCatName val="0"/>
              <c:showSerName val="0"/>
              <c:showPercent val="0"/>
              <c:showBubbleSize val="0"/>
            </c:dLbl>
            <c:spPr>
              <a:solidFill>
                <a:schemeClr val="bg1"/>
              </a:solidFill>
              <a:ln>
                <a:solidFill>
                  <a:schemeClr val="tx1"/>
                </a:solidFill>
              </a:ln>
            </c:spPr>
            <c:txPr>
              <a:bodyPr/>
              <a:lstStyle/>
              <a:p>
                <a:pPr>
                  <a:defRPr sz="800"/>
                </a:pPr>
                <a:endParaRPr lang="en-US"/>
              </a:p>
            </c:txPr>
            <c:showLegendKey val="0"/>
            <c:showVal val="1"/>
            <c:showCatName val="0"/>
            <c:showSerName val="0"/>
            <c:showPercent val="0"/>
            <c:showBubbleSize val="0"/>
            <c:showLeaderLines val="0"/>
          </c:dLbls>
          <c:cat>
            <c:strRef>
              <c:f>Sheet1!$B$44:$I$44</c:f>
              <c:strCache>
                <c:ptCount val="8"/>
                <c:pt idx="0">
                  <c:v>Zambia</c:v>
                </c:pt>
                <c:pt idx="1">
                  <c:v>Ghana</c:v>
                </c:pt>
                <c:pt idx="2">
                  <c:v>Bolivia</c:v>
                </c:pt>
                <c:pt idx="3">
                  <c:v>Honduras</c:v>
                </c:pt>
                <c:pt idx="4">
                  <c:v>Mozambique</c:v>
                </c:pt>
                <c:pt idx="5">
                  <c:v>Senegal</c:v>
                </c:pt>
                <c:pt idx="6">
                  <c:v>Tanzania</c:v>
                </c:pt>
                <c:pt idx="7">
                  <c:v>Rwanda</c:v>
                </c:pt>
              </c:strCache>
            </c:strRef>
          </c:cat>
          <c:val>
            <c:numRef>
              <c:f>Sheet1!$B$50:$I$50</c:f>
              <c:numCache>
                <c:formatCode>General</c:formatCode>
                <c:ptCount val="8"/>
                <c:pt idx="0">
                  <c:v>1000</c:v>
                </c:pt>
              </c:numCache>
            </c:numRef>
          </c:val>
        </c:ser>
        <c:dLbls>
          <c:showLegendKey val="0"/>
          <c:showVal val="0"/>
          <c:showCatName val="0"/>
          <c:showSerName val="0"/>
          <c:showPercent val="0"/>
          <c:showBubbleSize val="0"/>
        </c:dLbls>
        <c:gapWidth val="150"/>
        <c:overlap val="100"/>
        <c:axId val="140164480"/>
        <c:axId val="140257536"/>
      </c:barChart>
      <c:catAx>
        <c:axId val="140164480"/>
        <c:scaling>
          <c:orientation val="minMax"/>
        </c:scaling>
        <c:delete val="0"/>
        <c:axPos val="b"/>
        <c:majorTickMark val="out"/>
        <c:minorTickMark val="none"/>
        <c:tickLblPos val="nextTo"/>
        <c:crossAx val="140257536"/>
        <c:crosses val="autoZero"/>
        <c:auto val="1"/>
        <c:lblAlgn val="ctr"/>
        <c:lblOffset val="100"/>
        <c:noMultiLvlLbl val="0"/>
      </c:catAx>
      <c:valAx>
        <c:axId val="140257536"/>
        <c:scaling>
          <c:orientation val="minMax"/>
        </c:scaling>
        <c:delete val="0"/>
        <c:axPos val="l"/>
        <c:numFmt formatCode="General" sourceLinked="1"/>
        <c:majorTickMark val="out"/>
        <c:minorTickMark val="none"/>
        <c:tickLblPos val="nextTo"/>
        <c:crossAx val="140164480"/>
        <c:crosses val="autoZero"/>
        <c:crossBetween val="between"/>
      </c:valAx>
    </c:plotArea>
    <c:legend>
      <c:legendPos val="r"/>
      <c:layout>
        <c:manualLayout>
          <c:xMode val="edge"/>
          <c:yMode val="edge"/>
          <c:x val="0.79051383000201891"/>
          <c:y val="0.12812363298337706"/>
          <c:w val="0.1357682212800323"/>
          <c:h val="0.3756971784776903"/>
        </c:manualLayout>
      </c:layout>
      <c:overlay val="0"/>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7738407699037615E-2"/>
          <c:y val="6.4572976036675681E-2"/>
          <c:w val="0.91392825896762908"/>
          <c:h val="0.69288713910761168"/>
        </c:manualLayout>
      </c:layout>
      <c:barChart>
        <c:barDir val="col"/>
        <c:grouping val="clustered"/>
        <c:varyColors val="0"/>
        <c:ser>
          <c:idx val="0"/>
          <c:order val="0"/>
          <c:tx>
            <c:v>Debt in 2012</c:v>
          </c:tx>
          <c:spPr>
            <a:solidFill>
              <a:srgbClr val="FF0000"/>
            </a:solidFill>
          </c:spPr>
          <c:invertIfNegative val="0"/>
          <c:cat>
            <c:strRef>
              <c:f>'Low Income Countries'!$D$2:$D$22</c:f>
              <c:strCache>
                <c:ptCount val="12"/>
                <c:pt idx="0">
                  <c:v>Gambia, The</c:v>
                </c:pt>
                <c:pt idx="1">
                  <c:v>Ghana</c:v>
                </c:pt>
                <c:pt idx="2">
                  <c:v>Malawi</c:v>
                </c:pt>
                <c:pt idx="3">
                  <c:v>Kenya</c:v>
                </c:pt>
                <c:pt idx="4">
                  <c:v>Mozambique</c:v>
                </c:pt>
                <c:pt idx="5">
                  <c:v>Sierra Leone</c:v>
                </c:pt>
                <c:pt idx="6">
                  <c:v>Tanzania</c:v>
                </c:pt>
                <c:pt idx="7">
                  <c:v>Madagascar</c:v>
                </c:pt>
                <c:pt idx="8">
                  <c:v>Uganda</c:v>
                </c:pt>
                <c:pt idx="9">
                  <c:v>Benin</c:v>
                </c:pt>
                <c:pt idx="10">
                  <c:v>Mali</c:v>
                </c:pt>
                <c:pt idx="11">
                  <c:v>Niger</c:v>
                </c:pt>
              </c:strCache>
            </c:strRef>
          </c:cat>
          <c:val>
            <c:numRef>
              <c:f>'Low Income Countries'!$B$2:$B$22</c:f>
              <c:numCache>
                <c:formatCode>General</c:formatCode>
                <c:ptCount val="12"/>
                <c:pt idx="0">
                  <c:v>77.179379999999995</c:v>
                </c:pt>
                <c:pt idx="1">
                  <c:v>56.525939999999999</c:v>
                </c:pt>
                <c:pt idx="2">
                  <c:v>50.342550000000003</c:v>
                </c:pt>
                <c:pt idx="3">
                  <c:v>48.184989999999999</c:v>
                </c:pt>
                <c:pt idx="4">
                  <c:v>46.62762</c:v>
                </c:pt>
                <c:pt idx="5">
                  <c:v>44.471229999999998</c:v>
                </c:pt>
                <c:pt idx="6">
                  <c:v>41.39087</c:v>
                </c:pt>
                <c:pt idx="7">
                  <c:v>38.30932</c:v>
                </c:pt>
                <c:pt idx="8">
                  <c:v>34.532220000000002</c:v>
                </c:pt>
                <c:pt idx="9">
                  <c:v>32.525230000000001</c:v>
                </c:pt>
                <c:pt idx="10">
                  <c:v>32.003410000000002</c:v>
                </c:pt>
                <c:pt idx="11">
                  <c:v>31.050550000000001</c:v>
                </c:pt>
              </c:numCache>
            </c:numRef>
          </c:val>
        </c:ser>
        <c:ser>
          <c:idx val="1"/>
          <c:order val="1"/>
          <c:tx>
            <c:v>Change in debt since 2007 (percentage points)</c:v>
          </c:tx>
          <c:spPr>
            <a:solidFill>
              <a:schemeClr val="bg1">
                <a:lumMod val="65000"/>
              </a:schemeClr>
            </a:solidFill>
          </c:spPr>
          <c:invertIfNegative val="0"/>
          <c:cat>
            <c:strRef>
              <c:f>'Low Income Countries'!$D$2:$D$22</c:f>
              <c:strCache>
                <c:ptCount val="12"/>
                <c:pt idx="0">
                  <c:v>Gambia, The</c:v>
                </c:pt>
                <c:pt idx="1">
                  <c:v>Ghana</c:v>
                </c:pt>
                <c:pt idx="2">
                  <c:v>Malawi</c:v>
                </c:pt>
                <c:pt idx="3">
                  <c:v>Kenya</c:v>
                </c:pt>
                <c:pt idx="4">
                  <c:v>Mozambique</c:v>
                </c:pt>
                <c:pt idx="5">
                  <c:v>Sierra Leone</c:v>
                </c:pt>
                <c:pt idx="6">
                  <c:v>Tanzania</c:v>
                </c:pt>
                <c:pt idx="7">
                  <c:v>Madagascar</c:v>
                </c:pt>
                <c:pt idx="8">
                  <c:v>Uganda</c:v>
                </c:pt>
                <c:pt idx="9">
                  <c:v>Benin</c:v>
                </c:pt>
                <c:pt idx="10">
                  <c:v>Mali</c:v>
                </c:pt>
                <c:pt idx="11">
                  <c:v>Niger</c:v>
                </c:pt>
              </c:strCache>
            </c:strRef>
          </c:cat>
          <c:val>
            <c:numRef>
              <c:f>'Low Income Countries'!$C$2:$C$22</c:f>
              <c:numCache>
                <c:formatCode>General</c:formatCode>
                <c:ptCount val="12"/>
                <c:pt idx="0">
                  <c:v>14.439170000000001</c:v>
                </c:pt>
                <c:pt idx="1">
                  <c:v>25.482299999999999</c:v>
                </c:pt>
                <c:pt idx="2">
                  <c:v>17.96612</c:v>
                </c:pt>
                <c:pt idx="3">
                  <c:v>2.1791830000000001</c:v>
                </c:pt>
                <c:pt idx="4">
                  <c:v>4.7044839999999999</c:v>
                </c:pt>
                <c:pt idx="5">
                  <c:v>1.3597999999999999</c:v>
                </c:pt>
                <c:pt idx="6">
                  <c:v>12.943490000000001</c:v>
                </c:pt>
                <c:pt idx="7">
                  <c:v>4.8408749999999996</c:v>
                </c:pt>
                <c:pt idx="8">
                  <c:v>10.92184</c:v>
                </c:pt>
                <c:pt idx="9">
                  <c:v>11.35882</c:v>
                </c:pt>
                <c:pt idx="10">
                  <c:v>10.87396</c:v>
                </c:pt>
                <c:pt idx="11">
                  <c:v>5.6775399999999996</c:v>
                </c:pt>
              </c:numCache>
            </c:numRef>
          </c:val>
        </c:ser>
        <c:dLbls>
          <c:showLegendKey val="0"/>
          <c:showVal val="0"/>
          <c:showCatName val="0"/>
          <c:showSerName val="0"/>
          <c:showPercent val="0"/>
          <c:showBubbleSize val="0"/>
        </c:dLbls>
        <c:gapWidth val="150"/>
        <c:axId val="140314880"/>
        <c:axId val="140316672"/>
      </c:barChart>
      <c:catAx>
        <c:axId val="140314880"/>
        <c:scaling>
          <c:orientation val="minMax"/>
        </c:scaling>
        <c:delete val="0"/>
        <c:axPos val="b"/>
        <c:majorTickMark val="in"/>
        <c:minorTickMark val="none"/>
        <c:tickLblPos val="nextTo"/>
        <c:crossAx val="140316672"/>
        <c:crosses val="autoZero"/>
        <c:auto val="1"/>
        <c:lblAlgn val="ctr"/>
        <c:lblOffset val="100"/>
        <c:noMultiLvlLbl val="0"/>
      </c:catAx>
      <c:valAx>
        <c:axId val="140316672"/>
        <c:scaling>
          <c:orientation val="minMax"/>
          <c:max val="80"/>
        </c:scaling>
        <c:delete val="0"/>
        <c:axPos val="l"/>
        <c:numFmt formatCode="General" sourceLinked="1"/>
        <c:majorTickMark val="in"/>
        <c:minorTickMark val="none"/>
        <c:tickLblPos val="nextTo"/>
        <c:crossAx val="140314880"/>
        <c:crosses val="autoZero"/>
        <c:crossBetween val="between"/>
        <c:majorUnit val="20"/>
      </c:valAx>
      <c:spPr>
        <a:noFill/>
        <a:ln w="25400">
          <a:noFill/>
        </a:ln>
      </c:spPr>
    </c:plotArea>
    <c:legend>
      <c:legendPos val="r"/>
      <c:layout>
        <c:manualLayout>
          <c:xMode val="edge"/>
          <c:yMode val="edge"/>
          <c:x val="0.18679353666399637"/>
          <c:y val="0.11497302420530767"/>
          <c:w val="0.76598425196850395"/>
          <c:h val="0.11264654418197723"/>
        </c:manualLayout>
      </c:layout>
      <c:overlay val="0"/>
    </c:legend>
    <c:plotVisOnly val="1"/>
    <c:dispBlanksAs val="gap"/>
    <c:showDLblsOverMax val="0"/>
  </c:chart>
  <c:spPr>
    <a:ln>
      <a:noFill/>
    </a:ln>
  </c:spPr>
  <c:txPr>
    <a:bodyPr/>
    <a:lstStyle/>
    <a:p>
      <a:pPr>
        <a:defRPr sz="1400">
          <a:latin typeface="Arial" pitchFamily="34" charset="0"/>
          <a:cs typeface="Arial" pitchFamily="34" charset="0"/>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6185997861378402"/>
          <c:y val="0.10345102384590002"/>
          <c:w val="0.48367749586857356"/>
          <c:h val="0.70955615622673951"/>
        </c:manualLayout>
      </c:layout>
      <c:radarChart>
        <c:radarStyle val="marker"/>
        <c:varyColors val="0"/>
        <c:ser>
          <c:idx val="0"/>
          <c:order val="0"/>
          <c:tx>
            <c:v>Meet with the requirements of Score C or Higher Scores</c:v>
          </c:tx>
          <c:spPr>
            <a:ln w="50800">
              <a:solidFill>
                <a:srgbClr val="008000"/>
              </a:solidFill>
              <a:prstDash val="solid"/>
            </a:ln>
          </c:spPr>
          <c:marker>
            <c:symbol val="diamond"/>
            <c:size val="6"/>
            <c:spPr>
              <a:solidFill>
                <a:srgbClr val="008000"/>
              </a:solidFill>
              <a:ln>
                <a:solidFill>
                  <a:srgbClr val="008000"/>
                </a:solidFill>
                <a:prstDash val="solid"/>
              </a:ln>
            </c:spPr>
          </c:marker>
          <c:cat>
            <c:strRef>
              <c:f>'Spider Chart'!$B$3:$P$3</c:f>
              <c:strCache>
                <c:ptCount val="15"/>
                <c:pt idx="0">
                  <c:v>Legal framework</c:v>
                </c:pt>
                <c:pt idx="1">
                  <c:v>Managerial Structure</c:v>
                </c:pt>
                <c:pt idx="2">
                  <c:v>Debt Management Strategy </c:v>
                </c:pt>
                <c:pt idx="3">
                  <c:v>Evaluation of Debt Management Operations</c:v>
                </c:pt>
                <c:pt idx="4">
                  <c:v>Audit</c:v>
                </c:pt>
                <c:pt idx="5">
                  <c:v>Coordination with Fiscal Policy</c:v>
                </c:pt>
                <c:pt idx="6">
                  <c:v>Coordination with Monetary Policy</c:v>
                </c:pt>
                <c:pt idx="7">
                  <c:v>Domestic Borrowing</c:v>
                </c:pt>
                <c:pt idx="8">
                  <c:v>External Borrowing</c:v>
                </c:pt>
                <c:pt idx="9">
                  <c:v>Loan Guarantees, On lending  Derivatives</c:v>
                </c:pt>
                <c:pt idx="10">
                  <c:v>Cash Flow Forecasting and Cash Balance Management</c:v>
                </c:pt>
                <c:pt idx="11">
                  <c:v>Debt Administration and Data Security</c:v>
                </c:pt>
                <c:pt idx="12">
                  <c:v>Segregation of Duties, Staff Capacity and BCP</c:v>
                </c:pt>
                <c:pt idx="13">
                  <c:v>Debt Records</c:v>
                </c:pt>
                <c:pt idx="14">
                  <c:v>Debt Reporting</c:v>
                </c:pt>
              </c:strCache>
            </c:strRef>
          </c:cat>
          <c:val>
            <c:numRef>
              <c:f>'Spider Chart'!$B$4:$P$4</c:f>
              <c:numCache>
                <c:formatCode>General</c:formatCode>
                <c:ptCount val="15"/>
                <c:pt idx="0">
                  <c:v>36</c:v>
                </c:pt>
                <c:pt idx="1">
                  <c:v>41</c:v>
                </c:pt>
                <c:pt idx="2">
                  <c:v>12</c:v>
                </c:pt>
                <c:pt idx="3">
                  <c:v>29</c:v>
                </c:pt>
                <c:pt idx="4">
                  <c:v>4</c:v>
                </c:pt>
                <c:pt idx="5">
                  <c:v>28</c:v>
                </c:pt>
                <c:pt idx="6">
                  <c:v>38</c:v>
                </c:pt>
                <c:pt idx="7">
                  <c:v>39</c:v>
                </c:pt>
                <c:pt idx="8">
                  <c:v>13</c:v>
                </c:pt>
                <c:pt idx="9">
                  <c:v>20</c:v>
                </c:pt>
                <c:pt idx="10">
                  <c:v>13</c:v>
                </c:pt>
                <c:pt idx="11">
                  <c:v>11</c:v>
                </c:pt>
                <c:pt idx="12">
                  <c:v>4</c:v>
                </c:pt>
                <c:pt idx="13">
                  <c:v>31</c:v>
                </c:pt>
                <c:pt idx="14">
                  <c:v>15</c:v>
                </c:pt>
              </c:numCache>
            </c:numRef>
          </c:val>
        </c:ser>
        <c:ser>
          <c:idx val="1"/>
          <c:order val="1"/>
          <c:tx>
            <c:v>Not meet with minimum requirements</c:v>
          </c:tx>
          <c:spPr>
            <a:ln w="25400">
              <a:solidFill>
                <a:srgbClr val="000000"/>
              </a:solidFill>
              <a:prstDash val="lgDashDotDot"/>
            </a:ln>
          </c:spPr>
          <c:marker>
            <c:symbol val="square"/>
            <c:size val="2"/>
            <c:spPr>
              <a:solidFill>
                <a:srgbClr val="000000"/>
              </a:solidFill>
              <a:ln>
                <a:solidFill>
                  <a:srgbClr val="000000"/>
                </a:solidFill>
                <a:prstDash val="solid"/>
              </a:ln>
            </c:spPr>
          </c:marker>
          <c:cat>
            <c:strRef>
              <c:f>'Spider Chart'!$B$3:$P$3</c:f>
              <c:strCache>
                <c:ptCount val="15"/>
                <c:pt idx="0">
                  <c:v>Legal framework</c:v>
                </c:pt>
                <c:pt idx="1">
                  <c:v>Managerial Structure</c:v>
                </c:pt>
                <c:pt idx="2">
                  <c:v>Debt Management Strategy </c:v>
                </c:pt>
                <c:pt idx="3">
                  <c:v>Evaluation of Debt Management Operations</c:v>
                </c:pt>
                <c:pt idx="4">
                  <c:v>Audit</c:v>
                </c:pt>
                <c:pt idx="5">
                  <c:v>Coordination with Fiscal Policy</c:v>
                </c:pt>
                <c:pt idx="6">
                  <c:v>Coordination with Monetary Policy</c:v>
                </c:pt>
                <c:pt idx="7">
                  <c:v>Domestic Borrowing</c:v>
                </c:pt>
                <c:pt idx="8">
                  <c:v>External Borrowing</c:v>
                </c:pt>
                <c:pt idx="9">
                  <c:v>Loan Guarantees, On lending  Derivatives</c:v>
                </c:pt>
                <c:pt idx="10">
                  <c:v>Cash Flow Forecasting and Cash Balance Management</c:v>
                </c:pt>
                <c:pt idx="11">
                  <c:v>Debt Administration and Data Security</c:v>
                </c:pt>
                <c:pt idx="12">
                  <c:v>Segregation of Duties, Staff Capacity and BCP</c:v>
                </c:pt>
                <c:pt idx="13">
                  <c:v>Debt Records</c:v>
                </c:pt>
                <c:pt idx="14">
                  <c:v>Debt Reporting</c:v>
                </c:pt>
              </c:strCache>
            </c:strRef>
          </c:cat>
          <c:val>
            <c:numRef>
              <c:f>'Spider Chart'!$B$5:$P$5</c:f>
              <c:numCache>
                <c:formatCode>0</c:formatCode>
                <c:ptCount val="15"/>
                <c:pt idx="0">
                  <c:v>29</c:v>
                </c:pt>
                <c:pt idx="1">
                  <c:v>24</c:v>
                </c:pt>
                <c:pt idx="2">
                  <c:v>53</c:v>
                </c:pt>
                <c:pt idx="3">
                  <c:v>36</c:v>
                </c:pt>
                <c:pt idx="4">
                  <c:v>61</c:v>
                </c:pt>
                <c:pt idx="5">
                  <c:v>37</c:v>
                </c:pt>
                <c:pt idx="6">
                  <c:v>27</c:v>
                </c:pt>
                <c:pt idx="7">
                  <c:v>13</c:v>
                </c:pt>
                <c:pt idx="8">
                  <c:v>51</c:v>
                </c:pt>
                <c:pt idx="9">
                  <c:v>40</c:v>
                </c:pt>
                <c:pt idx="10">
                  <c:v>52</c:v>
                </c:pt>
                <c:pt idx="11">
                  <c:v>54</c:v>
                </c:pt>
                <c:pt idx="12">
                  <c:v>61</c:v>
                </c:pt>
                <c:pt idx="13">
                  <c:v>34</c:v>
                </c:pt>
                <c:pt idx="14">
                  <c:v>50</c:v>
                </c:pt>
              </c:numCache>
            </c:numRef>
          </c:val>
        </c:ser>
        <c:dLbls>
          <c:showLegendKey val="0"/>
          <c:showVal val="0"/>
          <c:showCatName val="0"/>
          <c:showSerName val="0"/>
          <c:showPercent val="0"/>
          <c:showBubbleSize val="0"/>
        </c:dLbls>
        <c:axId val="29897088"/>
        <c:axId val="29899008"/>
      </c:radarChart>
      <c:catAx>
        <c:axId val="29897088"/>
        <c:scaling>
          <c:orientation val="minMax"/>
        </c:scaling>
        <c:delete val="0"/>
        <c:axPos val="b"/>
        <c:majorGridlines>
          <c:spPr>
            <a:ln w="3175">
              <a:solidFill>
                <a:srgbClr val="000000"/>
              </a:solidFill>
              <a:prstDash val="solid"/>
            </a:ln>
          </c:spPr>
        </c:majorGridlines>
        <c:numFmt formatCode="General" sourceLinked="1"/>
        <c:majorTickMark val="out"/>
        <c:minorTickMark val="none"/>
        <c:tickLblPos val="nextTo"/>
        <c:txPr>
          <a:bodyPr rot="0" vert="horz"/>
          <a:lstStyle/>
          <a:p>
            <a:pPr>
              <a:defRPr sz="1050" b="0" i="0" u="none" strike="noStrike" baseline="0">
                <a:solidFill>
                  <a:srgbClr val="000000"/>
                </a:solidFill>
                <a:latin typeface="Times New Roman"/>
                <a:ea typeface="Times New Roman"/>
                <a:cs typeface="Times New Roman"/>
              </a:defRPr>
            </a:pPr>
            <a:endParaRPr lang="en-US"/>
          </a:p>
        </c:txPr>
        <c:crossAx val="29899008"/>
        <c:crosses val="autoZero"/>
        <c:auto val="0"/>
        <c:lblAlgn val="ctr"/>
        <c:lblOffset val="100"/>
        <c:noMultiLvlLbl val="0"/>
      </c:catAx>
      <c:valAx>
        <c:axId val="29899008"/>
        <c:scaling>
          <c:orientation val="minMax"/>
        </c:scaling>
        <c:delete val="0"/>
        <c:axPos val="l"/>
        <c:majorGridlines>
          <c:spPr>
            <a:ln w="3175">
              <a:solidFill>
                <a:srgbClr val="000000"/>
              </a:solidFill>
              <a:prstDash val="solid"/>
            </a:ln>
          </c:spPr>
        </c:majorGridlines>
        <c:numFmt formatCode="General" sourceLinked="1"/>
        <c:majorTickMark val="cross"/>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Times New Roman"/>
                <a:ea typeface="Times New Roman"/>
                <a:cs typeface="Times New Roman"/>
              </a:defRPr>
            </a:pPr>
            <a:endParaRPr lang="en-US"/>
          </a:p>
        </c:txPr>
        <c:crossAx val="29897088"/>
        <c:crosses val="autoZero"/>
        <c:crossBetween val="between"/>
        <c:majorUnit val="5"/>
      </c:valAx>
      <c:spPr>
        <a:noFill/>
        <a:ln w="25400">
          <a:noFill/>
        </a:ln>
      </c:spPr>
    </c:plotArea>
    <c:legend>
      <c:legendPos val="b"/>
      <c:layout>
        <c:manualLayout>
          <c:xMode val="edge"/>
          <c:yMode val="edge"/>
          <c:x val="3.1817269300261053E-3"/>
          <c:y val="0.86577036079445302"/>
          <c:w val="0.99162380198225786"/>
          <c:h val="0.1060931562659153"/>
        </c:manualLayout>
      </c:layout>
      <c:overlay val="0"/>
      <c:spPr>
        <a:solidFill>
          <a:srgbClr val="FFFFFF"/>
        </a:solidFill>
        <a:ln w="3175">
          <a:solidFill>
            <a:srgbClr val="000000"/>
          </a:solidFill>
          <a:prstDash val="solid"/>
        </a:ln>
      </c:spPr>
      <c:txPr>
        <a:bodyPr/>
        <a:lstStyle/>
        <a:p>
          <a:pPr>
            <a:defRPr sz="1100" b="0" i="0" u="none" strike="noStrike" baseline="0">
              <a:solidFill>
                <a:srgbClr val="000000"/>
              </a:solidFill>
              <a:latin typeface="Times New Roman"/>
              <a:ea typeface="Times New Roman"/>
              <a:cs typeface="Times New Roman"/>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800" b="0" i="0" u="none" strike="noStrike" baseline="0">
          <a:solidFill>
            <a:srgbClr val="000000"/>
          </a:solidFill>
          <a:latin typeface="Times New Roman"/>
          <a:ea typeface="Times New Roman"/>
          <a:cs typeface="Times New Roman"/>
        </a:defRPr>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0.46154</cdr:x>
      <cdr:y>0.60417</cdr:y>
    </cdr:from>
    <cdr:to>
      <cdr:x>0.56619</cdr:x>
      <cdr:y>0.70659</cdr:y>
    </cdr:to>
    <cdr:sp macro="" textlink="">
      <cdr:nvSpPr>
        <cdr:cNvPr id="2" name="TextBox 1"/>
        <cdr:cNvSpPr txBox="1"/>
      </cdr:nvSpPr>
      <cdr:spPr>
        <a:xfrm xmlns:a="http://schemas.openxmlformats.org/drawingml/2006/main">
          <a:off x="1828800" y="2209800"/>
          <a:ext cx="414668" cy="374636"/>
        </a:xfrm>
        <a:prstGeom xmlns:a="http://schemas.openxmlformats.org/drawingml/2006/main" prst="rect">
          <a:avLst/>
        </a:prstGeom>
        <a:solidFill xmlns:a="http://schemas.openxmlformats.org/drawingml/2006/main">
          <a:schemeClr val="bg1"/>
        </a:solidFill>
        <a:ln xmlns:a="http://schemas.openxmlformats.org/drawingml/2006/main">
          <a:solidFill>
            <a:schemeClr val="tx1"/>
          </a:solidFill>
        </a:ln>
      </cdr:spPr>
      <cdr:txBody>
        <a:bodyPr xmlns:a="http://schemas.openxmlformats.org/drawingml/2006/main" vertOverflow="clip" wrap="none" rtlCol="0"/>
        <a:lstStyle xmlns:a="http://schemas.openxmlformats.org/drawingml/2006/main"/>
        <a:p xmlns:a="http://schemas.openxmlformats.org/drawingml/2006/main">
          <a:pPr algn="l" rtl="0"/>
          <a:r>
            <a:rPr lang="en-US" sz="800" b="0" i="0" baseline="0" dirty="0">
              <a:effectLst/>
              <a:latin typeface="+mn-lt"/>
              <a:ea typeface="+mn-ea"/>
              <a:cs typeface="+mn-cs"/>
            </a:rPr>
            <a:t>7.5% </a:t>
          </a:r>
        </a:p>
        <a:p xmlns:a="http://schemas.openxmlformats.org/drawingml/2006/main">
          <a:pPr algn="l" rtl="0"/>
          <a:r>
            <a:rPr lang="en-US" sz="800" b="0" i="0" baseline="0" dirty="0">
              <a:effectLst/>
              <a:latin typeface="+mn-lt"/>
              <a:ea typeface="+mn-ea"/>
              <a:cs typeface="+mn-cs"/>
            </a:rPr>
            <a:t>(Mar)</a:t>
          </a:r>
          <a:endParaRPr lang="en-US" sz="800" dirty="0"/>
        </a:p>
      </cdr:txBody>
    </cdr:sp>
  </cdr:relSizeAnchor>
</c:userShapes>
</file>

<file path=ppt/drawings/drawing2.xml><?xml version="1.0" encoding="utf-8"?>
<c:userShapes xmlns:c="http://schemas.openxmlformats.org/drawingml/2006/chart">
  <cdr:relSizeAnchor xmlns:cdr="http://schemas.openxmlformats.org/drawingml/2006/chartDrawing">
    <cdr:from>
      <cdr:x>0.07003</cdr:x>
      <cdr:y>0</cdr:y>
    </cdr:from>
    <cdr:to>
      <cdr:x>0.24087</cdr:x>
      <cdr:y>0.11098</cdr:y>
    </cdr:to>
    <cdr:sp macro="" textlink="">
      <cdr:nvSpPr>
        <cdr:cNvPr id="2" name="TextBox 1"/>
        <cdr:cNvSpPr txBox="1"/>
      </cdr:nvSpPr>
      <cdr:spPr>
        <a:xfrm xmlns:a="http://schemas.openxmlformats.org/drawingml/2006/main">
          <a:off x="520278" y="0"/>
          <a:ext cx="1269256" cy="3282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a:latin typeface="Arial" pitchFamily="34" charset="0"/>
              <a:cs typeface="Arial" pitchFamily="34" charset="0"/>
            </a:rPr>
            <a:t>% of GDP</a:t>
          </a:r>
        </a:p>
      </cdr:txBody>
    </cdr:sp>
  </cdr:relSizeAnchor>
  <cdr:relSizeAnchor xmlns:cdr="http://schemas.openxmlformats.org/drawingml/2006/chartDrawing">
    <cdr:from>
      <cdr:x>0.27792</cdr:x>
      <cdr:y>0.01075</cdr:y>
    </cdr:from>
    <cdr:to>
      <cdr:x>0.86352</cdr:x>
      <cdr:y>0.10169</cdr:y>
    </cdr:to>
    <cdr:sp macro="" textlink="">
      <cdr:nvSpPr>
        <cdr:cNvPr id="3" name="TextBox 1"/>
        <cdr:cNvSpPr txBox="1"/>
      </cdr:nvSpPr>
      <cdr:spPr>
        <a:xfrm xmlns:a="http://schemas.openxmlformats.org/drawingml/2006/main">
          <a:off x="2133600" y="48330"/>
          <a:ext cx="4495774" cy="40887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b="1" dirty="0" smtClean="0">
              <a:solidFill>
                <a:schemeClr val="accent1"/>
              </a:solidFill>
            </a:rPr>
            <a:t>Gross general government debt</a:t>
          </a:r>
          <a:endParaRPr lang="en-US" sz="1800" b="1" dirty="0">
            <a:solidFill>
              <a:schemeClr val="accent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49"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134" y="0"/>
            <a:ext cx="3038648" cy="465138"/>
          </a:xfrm>
          <a:prstGeom prst="rect">
            <a:avLst/>
          </a:prstGeom>
        </p:spPr>
        <p:txBody>
          <a:bodyPr vert="horz" lIns="91440" tIns="45720" rIns="91440" bIns="45720" rtlCol="0"/>
          <a:lstStyle>
            <a:lvl1pPr algn="r">
              <a:defRPr sz="1200"/>
            </a:lvl1pPr>
          </a:lstStyle>
          <a:p>
            <a:fld id="{F57BB1CA-4E79-4207-A400-9BBE6CE75048}" type="datetimeFigureOut">
              <a:rPr lang="en-US" smtClean="0"/>
              <a:t>5/1/2014</a:t>
            </a:fld>
            <a:endParaRPr lang="en-US"/>
          </a:p>
        </p:txBody>
      </p:sp>
      <p:sp>
        <p:nvSpPr>
          <p:cNvPr id="4" name="Footer Placeholder 3"/>
          <p:cNvSpPr>
            <a:spLocks noGrp="1"/>
          </p:cNvSpPr>
          <p:nvPr>
            <p:ph type="ftr" sz="quarter" idx="2"/>
          </p:nvPr>
        </p:nvSpPr>
        <p:spPr>
          <a:xfrm>
            <a:off x="0" y="8829675"/>
            <a:ext cx="3038649"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134" y="8829675"/>
            <a:ext cx="3038648" cy="465138"/>
          </a:xfrm>
          <a:prstGeom prst="rect">
            <a:avLst/>
          </a:prstGeom>
        </p:spPr>
        <p:txBody>
          <a:bodyPr vert="horz" lIns="91440" tIns="45720" rIns="91440" bIns="45720" rtlCol="0" anchor="b"/>
          <a:lstStyle>
            <a:lvl1pPr algn="r">
              <a:defRPr sz="1200"/>
            </a:lvl1pPr>
          </a:lstStyle>
          <a:p>
            <a:fld id="{BF43B6C1-3B4B-4548-A018-89634955014F}" type="slidenum">
              <a:rPr lang="en-US" smtClean="0"/>
              <a:t>‹#›</a:t>
            </a:fld>
            <a:endParaRPr lang="en-US"/>
          </a:p>
        </p:txBody>
      </p:sp>
    </p:spTree>
    <p:extLst>
      <p:ext uri="{BB962C8B-B14F-4D97-AF65-F5344CB8AC3E}">
        <p14:creationId xmlns:p14="http://schemas.microsoft.com/office/powerpoint/2010/main" val="25851892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5C0A6C4D-1512-4334-B21B-C6AF2A6D95C4}" type="datetimeFigureOut">
              <a:rPr lang="en-US" smtClean="0"/>
              <a:t>5/1/2014</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A4348F17-4CDC-46AB-A95A-AC651192CE5B}" type="slidenum">
              <a:rPr lang="en-US" smtClean="0"/>
              <a:t>‹#›</a:t>
            </a:fld>
            <a:endParaRPr lang="en-US"/>
          </a:p>
        </p:txBody>
      </p:sp>
    </p:spTree>
    <p:extLst>
      <p:ext uri="{BB962C8B-B14F-4D97-AF65-F5344CB8AC3E}">
        <p14:creationId xmlns:p14="http://schemas.microsoft.com/office/powerpoint/2010/main" val="26392574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348F17-4CDC-46AB-A95A-AC651192CE5B}" type="slidenum">
              <a:rPr lang="en-US" smtClean="0"/>
              <a:t>0</a:t>
            </a:fld>
            <a:endParaRPr lang="en-US"/>
          </a:p>
        </p:txBody>
      </p:sp>
    </p:spTree>
    <p:extLst>
      <p:ext uri="{BB962C8B-B14F-4D97-AF65-F5344CB8AC3E}">
        <p14:creationId xmlns:p14="http://schemas.microsoft.com/office/powerpoint/2010/main" val="2639559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total estimated stock of external commercial debt for </a:t>
            </a:r>
            <a:r>
              <a:rPr lang="en-US" sz="1200" b="1" i="0" u="none" strike="noStrike" kern="1200" baseline="0" dirty="0" smtClean="0">
                <a:solidFill>
                  <a:schemeClr val="tx1"/>
                </a:solidFill>
                <a:latin typeface="+mn-lt"/>
                <a:ea typeface="+mn-ea"/>
                <a:cs typeface="+mn-cs"/>
              </a:rPr>
              <a:t>24 HIPCs</a:t>
            </a:r>
            <a:r>
              <a:rPr lang="en-US" sz="1200" b="0" i="0" u="none" strike="noStrike" kern="1200" baseline="0" dirty="0" smtClean="0">
                <a:solidFill>
                  <a:schemeClr val="tx1"/>
                </a:solidFill>
                <a:latin typeface="+mn-lt"/>
                <a:ea typeface="+mn-ea"/>
                <a:cs typeface="+mn-cs"/>
              </a:rPr>
              <a:t>, which could be eligible for DRF support, is about </a:t>
            </a:r>
            <a:r>
              <a:rPr lang="en-US" sz="1200" b="1" i="0" u="none" strike="noStrike" kern="1200" baseline="0" dirty="0" smtClean="0">
                <a:solidFill>
                  <a:schemeClr val="tx1"/>
                </a:solidFill>
                <a:latin typeface="+mn-lt"/>
                <a:ea typeface="+mn-ea"/>
                <a:cs typeface="+mn-cs"/>
              </a:rPr>
              <a:t>US$11.2 billion</a:t>
            </a:r>
            <a:r>
              <a:rPr lang="en-US" sz="1200" b="0" i="0" u="none" strike="noStrike" kern="1200" baseline="0" dirty="0" smtClean="0">
                <a:solidFill>
                  <a:schemeClr val="tx1"/>
                </a:solidFill>
                <a:latin typeface="+mn-lt"/>
                <a:ea typeface="+mn-ea"/>
                <a:cs typeface="+mn-cs"/>
              </a:rPr>
              <a:t>, compared to about US$10.3 billion for 21 countries that was extinguished with the DRF support in the last 22 years. </a:t>
            </a:r>
          </a:p>
          <a:p>
            <a:endParaRPr lang="en-US" dirty="0"/>
          </a:p>
        </p:txBody>
      </p:sp>
      <p:sp>
        <p:nvSpPr>
          <p:cNvPr id="4" name="Slide Number Placeholder 3"/>
          <p:cNvSpPr>
            <a:spLocks noGrp="1"/>
          </p:cNvSpPr>
          <p:nvPr>
            <p:ph type="sldNum" sz="quarter" idx="10"/>
          </p:nvPr>
        </p:nvSpPr>
        <p:spPr/>
        <p:txBody>
          <a:bodyPr/>
          <a:lstStyle/>
          <a:p>
            <a:fld id="{A4348F17-4CDC-46AB-A95A-AC651192CE5B}" type="slidenum">
              <a:rPr lang="en-US" smtClean="0"/>
              <a:t>10</a:t>
            </a:fld>
            <a:endParaRPr lang="en-US"/>
          </a:p>
        </p:txBody>
      </p:sp>
    </p:spTree>
    <p:extLst>
      <p:ext uri="{BB962C8B-B14F-4D97-AF65-F5344CB8AC3E}">
        <p14:creationId xmlns:p14="http://schemas.microsoft.com/office/powerpoint/2010/main" val="33965528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0DEC1C-DA49-41ED-AA29-426686B3C86C}" type="slidenum">
              <a:rPr lang="en-US" smtClean="0"/>
              <a:pPr/>
              <a:t>13</a:t>
            </a:fld>
            <a:endParaRPr lang="en-US"/>
          </a:p>
        </p:txBody>
      </p:sp>
    </p:spTree>
    <p:extLst>
      <p:ext uri="{BB962C8B-B14F-4D97-AF65-F5344CB8AC3E}">
        <p14:creationId xmlns:p14="http://schemas.microsoft.com/office/powerpoint/2010/main" val="18305764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IMF statistics suggest that gross general government debt exceeds 50 percent of GDP in 21 low- and middle-income ACP countries and</a:t>
            </a:r>
            <a:r>
              <a:rPr lang="en-US" baseline="0" dirty="0" smtClean="0"/>
              <a:t> </a:t>
            </a:r>
            <a:r>
              <a:rPr lang="en-US" dirty="0" smtClean="0"/>
              <a:t>increased in 9 of these ACP countries by 10 or more percentage points of GDP between 2007 and 2012. </a:t>
            </a:r>
            <a:endParaRPr lang="en-US" dirty="0"/>
          </a:p>
        </p:txBody>
      </p:sp>
      <p:sp>
        <p:nvSpPr>
          <p:cNvPr id="4" name="Slide Number Placeholder 3"/>
          <p:cNvSpPr>
            <a:spLocks noGrp="1"/>
          </p:cNvSpPr>
          <p:nvPr>
            <p:ph type="sldNum" sz="quarter" idx="10"/>
          </p:nvPr>
        </p:nvSpPr>
        <p:spPr/>
        <p:txBody>
          <a:bodyPr/>
          <a:lstStyle/>
          <a:p>
            <a:fld id="{E3CEBA67-E07B-41A4-BEE8-86C8C2C80A0C}" type="slidenum">
              <a:rPr lang="en-US" smtClean="0"/>
              <a:t>14</a:t>
            </a:fld>
            <a:endParaRPr lang="en-US"/>
          </a:p>
        </p:txBody>
      </p:sp>
    </p:spTree>
    <p:extLst>
      <p:ext uri="{BB962C8B-B14F-4D97-AF65-F5344CB8AC3E}">
        <p14:creationId xmlns:p14="http://schemas.microsoft.com/office/powerpoint/2010/main" val="3660060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An analysis of 12 MTDSs elaborated by authorities of IDA-eligible countries in 2010–11 helps define the cost and risk indicators that characterize the domestic debt portfolio of LICs (see table). In the two years</a:t>
            </a:r>
          </a:p>
          <a:p>
            <a:r>
              <a:rPr lang="en-US" sz="1200" b="0" i="0" u="none" strike="noStrike" kern="1200" baseline="0" dirty="0" smtClean="0">
                <a:solidFill>
                  <a:schemeClr val="tx1"/>
                </a:solidFill>
                <a:latin typeface="+mn-lt"/>
                <a:ea typeface="+mn-ea"/>
                <a:cs typeface="+mn-cs"/>
              </a:rPr>
              <a:t>considered, the median interest rate on domestic debt was 9 times higher than on external debt. The sample median of the average time to maturity of the domestic debt portfolio was only 2.5 years, compared to an</a:t>
            </a:r>
          </a:p>
          <a:p>
            <a:r>
              <a:rPr lang="en-US" sz="1200" b="0" i="0" u="none" strike="noStrike" kern="1200" baseline="0" dirty="0" smtClean="0">
                <a:solidFill>
                  <a:schemeClr val="tx1"/>
                </a:solidFill>
                <a:latin typeface="+mn-lt"/>
                <a:ea typeface="+mn-ea"/>
                <a:cs typeface="+mn-cs"/>
              </a:rPr>
              <a:t>average time to maturity of more than 13 years for external debt, reflecting the latter’s concessional component. In addition, the share of domestic debt maturing within one year was much higher compared to</a:t>
            </a:r>
          </a:p>
          <a:p>
            <a:r>
              <a:rPr lang="en-US" sz="1200" b="0" i="0" u="none" strike="noStrike" kern="1200" baseline="0" dirty="0" smtClean="0">
                <a:solidFill>
                  <a:schemeClr val="tx1"/>
                </a:solidFill>
                <a:latin typeface="+mn-lt"/>
                <a:ea typeface="+mn-ea"/>
                <a:cs typeface="+mn-cs"/>
              </a:rPr>
              <a:t>external debt. Although most of the domestic debt was issued at fixed rates, the short maturity structure implies that most interest rates would </a:t>
            </a:r>
            <a:r>
              <a:rPr lang="en-US" sz="1200" b="0" i="0" u="none" strike="noStrike" kern="1200" baseline="0" dirty="0" err="1" smtClean="0">
                <a:solidFill>
                  <a:schemeClr val="tx1"/>
                </a:solidFill>
                <a:latin typeface="+mn-lt"/>
                <a:ea typeface="+mn-ea"/>
                <a:cs typeface="+mn-cs"/>
              </a:rPr>
              <a:t>refix</a:t>
            </a:r>
            <a:r>
              <a:rPr lang="en-US" sz="1200" b="0" i="0" u="none" strike="noStrike" kern="1200" baseline="0" dirty="0" smtClean="0">
                <a:solidFill>
                  <a:schemeClr val="tx1"/>
                </a:solidFill>
                <a:latin typeface="+mn-lt"/>
                <a:ea typeface="+mn-ea"/>
                <a:cs typeface="+mn-cs"/>
              </a:rPr>
              <a:t> every year.</a:t>
            </a:r>
            <a:endParaRPr lang="en-US" dirty="0"/>
          </a:p>
        </p:txBody>
      </p:sp>
      <p:sp>
        <p:nvSpPr>
          <p:cNvPr id="4" name="Slide Number Placeholder 3"/>
          <p:cNvSpPr>
            <a:spLocks noGrp="1"/>
          </p:cNvSpPr>
          <p:nvPr>
            <p:ph type="sldNum" sz="quarter" idx="10"/>
          </p:nvPr>
        </p:nvSpPr>
        <p:spPr/>
        <p:txBody>
          <a:bodyPr/>
          <a:lstStyle/>
          <a:p>
            <a:fld id="{A4348F17-4CDC-46AB-A95A-AC651192CE5B}" type="slidenum">
              <a:rPr lang="en-US" smtClean="0"/>
              <a:t>15</a:t>
            </a:fld>
            <a:endParaRPr lang="en-US"/>
          </a:p>
        </p:txBody>
      </p:sp>
    </p:spTree>
    <p:extLst>
      <p:ext uri="{BB962C8B-B14F-4D97-AF65-F5344CB8AC3E}">
        <p14:creationId xmlns:p14="http://schemas.microsoft.com/office/powerpoint/2010/main" val="23234637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348F17-4CDC-46AB-A95A-AC651192CE5B}" type="slidenum">
              <a:rPr lang="en-US" smtClean="0"/>
              <a:t>19</a:t>
            </a:fld>
            <a:endParaRPr lang="en-US"/>
          </a:p>
        </p:txBody>
      </p:sp>
    </p:spTree>
    <p:extLst>
      <p:ext uri="{BB962C8B-B14F-4D97-AF65-F5344CB8AC3E}">
        <p14:creationId xmlns:p14="http://schemas.microsoft.com/office/powerpoint/2010/main" val="994573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8F17-4CDC-46AB-A95A-AC651192CE5B}" type="slidenum">
              <a:rPr lang="en-US" smtClean="0"/>
              <a:t>1</a:t>
            </a:fld>
            <a:endParaRPr lang="en-US"/>
          </a:p>
        </p:txBody>
      </p:sp>
    </p:spTree>
    <p:extLst>
      <p:ext uri="{BB962C8B-B14F-4D97-AF65-F5344CB8AC3E}">
        <p14:creationId xmlns:p14="http://schemas.microsoft.com/office/powerpoint/2010/main" val="1340477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348F17-4CDC-46AB-A95A-AC651192CE5B}" type="slidenum">
              <a:rPr lang="en-US" smtClean="0"/>
              <a:t>2</a:t>
            </a:fld>
            <a:endParaRPr lang="en-US"/>
          </a:p>
        </p:txBody>
      </p:sp>
    </p:spTree>
    <p:extLst>
      <p:ext uri="{BB962C8B-B14F-4D97-AF65-F5344CB8AC3E}">
        <p14:creationId xmlns:p14="http://schemas.microsoft.com/office/powerpoint/2010/main" val="2639559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06F042-9CF8-46DA-AB68-C9AC6CAF9EE8}" type="slidenum">
              <a:rPr lang="en-US"/>
              <a:pPr/>
              <a:t>3</a:t>
            </a:fld>
            <a:endParaRPr lang="en-US"/>
          </a:p>
        </p:txBody>
      </p:sp>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8F17-4CDC-46AB-A95A-AC651192CE5B}" type="slidenum">
              <a:rPr lang="en-US" smtClean="0"/>
              <a:t>4</a:t>
            </a:fld>
            <a:endParaRPr lang="en-US"/>
          </a:p>
        </p:txBody>
      </p:sp>
    </p:spTree>
    <p:extLst>
      <p:ext uri="{BB962C8B-B14F-4D97-AF65-F5344CB8AC3E}">
        <p14:creationId xmlns:p14="http://schemas.microsoft.com/office/powerpoint/2010/main" val="1261704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E920F9-6FD3-4682-80D9-0B21EC16D544}" type="slidenum">
              <a:rPr lang="en-US" smtClean="0"/>
              <a:t>5</a:t>
            </a:fld>
            <a:endParaRPr lang="en-US"/>
          </a:p>
        </p:txBody>
      </p:sp>
    </p:spTree>
    <p:extLst>
      <p:ext uri="{BB962C8B-B14F-4D97-AF65-F5344CB8AC3E}">
        <p14:creationId xmlns:p14="http://schemas.microsoft.com/office/powerpoint/2010/main" val="428682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E920F9-6FD3-4682-80D9-0B21EC16D544}" type="slidenum">
              <a:rPr lang="en-US" smtClean="0"/>
              <a:t>6</a:t>
            </a:fld>
            <a:endParaRPr lang="en-US"/>
          </a:p>
        </p:txBody>
      </p:sp>
    </p:spTree>
    <p:extLst>
      <p:ext uri="{BB962C8B-B14F-4D97-AF65-F5344CB8AC3E}">
        <p14:creationId xmlns:p14="http://schemas.microsoft.com/office/powerpoint/2010/main" val="117785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The coverage of poverty-reducing expenditures varies across countries, but is generally consistent with the definition in the</a:t>
            </a:r>
            <a:r>
              <a:rPr lang="en-US" baseline="0" dirty="0" smtClean="0"/>
              <a:t> countries </a:t>
            </a:r>
            <a:r>
              <a:rPr lang="en-US" dirty="0" smtClean="0"/>
              <a:t>Poverty Reduction Strategy Program and the budget of each HIPC.</a:t>
            </a:r>
            <a:r>
              <a:rPr lang="en-US" sz="1200" b="0" i="0" u="none" strike="noStrike" kern="1200" dirty="0" smtClean="0">
                <a:solidFill>
                  <a:schemeClr val="tx1"/>
                </a:solidFill>
                <a:effectLst/>
                <a:latin typeface="+mn-lt"/>
                <a:ea typeface="+mn-ea"/>
                <a:cs typeface="+mn-cs"/>
              </a:rPr>
              <a:t>   In some countries, the definition of poverty-reducing expenditures has evolved over time to include more sectors;  therefore, some of the increase in such spending over the 2001-2003 period may reflect changes in the definition. In the majority of countries expenditures on health and education are included but beyond that there are wide variations in the </a:t>
            </a:r>
            <a:r>
              <a:rPr lang="en-US" sz="1200" b="0" i="0" u="none" strike="noStrike" kern="1200" dirty="0" err="1" smtClean="0">
                <a:solidFill>
                  <a:schemeClr val="tx1"/>
                </a:solidFill>
                <a:effectLst/>
                <a:latin typeface="+mn-lt"/>
                <a:ea typeface="+mn-ea"/>
                <a:cs typeface="+mn-cs"/>
              </a:rPr>
              <a:t>sectoral</a:t>
            </a:r>
            <a:r>
              <a:rPr lang="en-US" sz="1200" b="0" i="0" u="none" strike="noStrike" kern="1200" dirty="0" smtClean="0">
                <a:solidFill>
                  <a:schemeClr val="tx1"/>
                </a:solidFill>
                <a:effectLst/>
                <a:latin typeface="+mn-lt"/>
                <a:ea typeface="+mn-ea"/>
                <a:cs typeface="+mn-cs"/>
              </a:rPr>
              <a:t> spending included.</a:t>
            </a:r>
            <a:endParaRPr lang="en-US" dirty="0"/>
          </a:p>
        </p:txBody>
      </p:sp>
      <p:sp>
        <p:nvSpPr>
          <p:cNvPr id="4" name="Slide Number Placeholder 3"/>
          <p:cNvSpPr>
            <a:spLocks noGrp="1"/>
          </p:cNvSpPr>
          <p:nvPr>
            <p:ph type="sldNum" sz="quarter" idx="10"/>
          </p:nvPr>
        </p:nvSpPr>
        <p:spPr/>
        <p:txBody>
          <a:bodyPr/>
          <a:lstStyle/>
          <a:p>
            <a:fld id="{C5E920F9-6FD3-4682-80D9-0B21EC16D544}" type="slidenum">
              <a:rPr lang="en-US" smtClean="0"/>
              <a:t>7</a:t>
            </a:fld>
            <a:endParaRPr lang="en-US"/>
          </a:p>
        </p:txBody>
      </p:sp>
    </p:spTree>
    <p:extLst>
      <p:ext uri="{BB962C8B-B14F-4D97-AF65-F5344CB8AC3E}">
        <p14:creationId xmlns:p14="http://schemas.microsoft.com/office/powerpoint/2010/main" val="2891581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348F17-4CDC-46AB-A95A-AC651192CE5B}" type="slidenum">
              <a:rPr lang="en-US" smtClean="0"/>
              <a:t>9</a:t>
            </a:fld>
            <a:endParaRPr lang="en-US"/>
          </a:p>
        </p:txBody>
      </p:sp>
    </p:spTree>
    <p:extLst>
      <p:ext uri="{BB962C8B-B14F-4D97-AF65-F5344CB8AC3E}">
        <p14:creationId xmlns:p14="http://schemas.microsoft.com/office/powerpoint/2010/main" val="2639559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000" b="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7772400" cy="1752600"/>
          </a:xfrm>
        </p:spPr>
        <p:txBody>
          <a:bodyPr>
            <a:normAutofit/>
          </a:bodyPr>
          <a:lstStyle>
            <a:lvl1pPr marL="0" indent="0" algn="ctr">
              <a:buNone/>
              <a:defRPr sz="3200">
                <a:solidFill>
                  <a:schemeClr val="tx1">
                    <a:tint val="75000"/>
                  </a:schemeClr>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74257DF4-EE94-47E1-B6F2-D8A65678173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4257DF4-EE94-47E1-B6F2-D8A65678173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4257DF4-EE94-47E1-B6F2-D8A6567817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4257DF4-EE94-47E1-B6F2-D8A65678173F}"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74257DF4-EE94-47E1-B6F2-D8A65678173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4257DF4-EE94-47E1-B6F2-D8A65678173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4257DF4-EE94-47E1-B6F2-D8A65678173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4257DF4-EE94-47E1-B6F2-D8A65678173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4257DF4-EE94-47E1-B6F2-D8A65678173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4257DF4-EE94-47E1-B6F2-D8A65678173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4257DF4-EE94-47E1-B6F2-D8A65678173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descr="PRMEDPPTTemplate2009_Web_Footer.gif"/>
          <p:cNvPicPr>
            <a:picLocks noChangeAspect="1"/>
          </p:cNvPicPr>
          <p:nvPr/>
        </p:nvPicPr>
        <p:blipFill>
          <a:blip r:embed="rId13" cstate="print"/>
          <a:stretch>
            <a:fillRect/>
          </a:stretch>
        </p:blipFill>
        <p:spPr>
          <a:xfrm>
            <a:off x="9" y="6415741"/>
            <a:ext cx="9143982" cy="442258"/>
          </a:xfrm>
          <a:prstGeom prst="rect">
            <a:avLst/>
          </a:prstGeom>
        </p:spPr>
      </p:pic>
      <p:pic>
        <p:nvPicPr>
          <p:cNvPr id="7" name="Picture 6" descr="PRMEDPPTTemplate2009_Web_Header.gif"/>
          <p:cNvPicPr>
            <a:picLocks noChangeAspect="1"/>
          </p:cNvPicPr>
          <p:nvPr/>
        </p:nvPicPr>
        <p:blipFill>
          <a:blip r:embed="rId14" cstate="print"/>
          <a:stretch>
            <a:fillRect/>
          </a:stretch>
        </p:blipFill>
        <p:spPr>
          <a:xfrm>
            <a:off x="0" y="0"/>
            <a:ext cx="9144000" cy="13716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3505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257DF4-EE94-47E1-B6F2-D8A65678173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3600" kern="120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worldbank.org/deb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470025"/>
          </a:xfrm>
        </p:spPr>
        <p:txBody>
          <a:bodyPr>
            <a:normAutofit/>
          </a:bodyPr>
          <a:lstStyle/>
          <a:p>
            <a:r>
              <a:rPr lang="en-US" b="1" i="1" dirty="0"/>
              <a:t>Update on the HIPC/MDRI Initiatives </a:t>
            </a:r>
            <a:endParaRPr lang="en-US" sz="3200" dirty="0"/>
          </a:p>
        </p:txBody>
      </p:sp>
      <p:sp>
        <p:nvSpPr>
          <p:cNvPr id="3" name="Subtitle 2"/>
          <p:cNvSpPr>
            <a:spLocks noGrp="1"/>
          </p:cNvSpPr>
          <p:nvPr>
            <p:ph type="subTitle" idx="1"/>
          </p:nvPr>
        </p:nvSpPr>
        <p:spPr>
          <a:xfrm>
            <a:off x="685800" y="4419600"/>
            <a:ext cx="7772400" cy="1600200"/>
          </a:xfrm>
        </p:spPr>
        <p:txBody>
          <a:bodyPr>
            <a:noAutofit/>
          </a:bodyPr>
          <a:lstStyle/>
          <a:p>
            <a:r>
              <a:rPr lang="en-US" sz="2000" dirty="0" smtClean="0">
                <a:solidFill>
                  <a:schemeClr val="bg1">
                    <a:lumMod val="50000"/>
                  </a:schemeClr>
                </a:solidFill>
              </a:rPr>
              <a:t>Leonardo </a:t>
            </a:r>
            <a:r>
              <a:rPr lang="en-US" sz="2000" dirty="0" smtClean="0">
                <a:solidFill>
                  <a:schemeClr val="bg1">
                    <a:lumMod val="50000"/>
                  </a:schemeClr>
                </a:solidFill>
              </a:rPr>
              <a:t>Hernandez</a:t>
            </a:r>
            <a:endParaRPr lang="en-US" sz="2000" dirty="0" smtClean="0">
              <a:solidFill>
                <a:schemeClr val="bg1">
                  <a:lumMod val="50000"/>
                </a:schemeClr>
              </a:solidFill>
            </a:endParaRPr>
          </a:p>
          <a:p>
            <a:r>
              <a:rPr lang="en-US" sz="1800" dirty="0" smtClean="0">
                <a:solidFill>
                  <a:schemeClr val="bg1">
                    <a:lumMod val="50000"/>
                  </a:schemeClr>
                </a:solidFill>
              </a:rPr>
              <a:t>PRMED, World Bank</a:t>
            </a:r>
          </a:p>
          <a:p>
            <a:endParaRPr lang="en-US" sz="1400" dirty="0">
              <a:solidFill>
                <a:schemeClr val="bg1">
                  <a:lumMod val="50000"/>
                </a:schemeClr>
              </a:solidFill>
            </a:endParaRPr>
          </a:p>
          <a:p>
            <a:r>
              <a:rPr lang="en-US" sz="1200" b="1" dirty="0" smtClean="0">
                <a:solidFill>
                  <a:schemeClr val="bg1">
                    <a:lumMod val="50000"/>
                  </a:schemeClr>
                </a:solidFill>
              </a:rPr>
              <a:t>Multilateral Development </a:t>
            </a:r>
            <a:r>
              <a:rPr lang="en-US" sz="1200" b="1" dirty="0" smtClean="0">
                <a:solidFill>
                  <a:schemeClr val="bg1">
                    <a:lumMod val="50000"/>
                  </a:schemeClr>
                </a:solidFill>
              </a:rPr>
              <a:t>Banks Meeting</a:t>
            </a:r>
            <a:endParaRPr lang="en-US" sz="1200" b="1" dirty="0" smtClean="0">
              <a:solidFill>
                <a:schemeClr val="bg1">
                  <a:lumMod val="50000"/>
                </a:schemeClr>
              </a:solidFill>
            </a:endParaRPr>
          </a:p>
          <a:p>
            <a:r>
              <a:rPr lang="en-US" sz="1200" b="1" dirty="0" smtClean="0">
                <a:solidFill>
                  <a:schemeClr val="bg1">
                    <a:lumMod val="50000"/>
                  </a:schemeClr>
                </a:solidFill>
              </a:rPr>
              <a:t>Washington DC -  May 6-7, 2014</a:t>
            </a:r>
          </a:p>
        </p:txBody>
      </p:sp>
    </p:spTree>
    <p:extLst>
      <p:ext uri="{BB962C8B-B14F-4D97-AF65-F5344CB8AC3E}">
        <p14:creationId xmlns:p14="http://schemas.microsoft.com/office/powerpoint/2010/main" val="2608492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676400"/>
            <a:ext cx="8534400" cy="1470025"/>
          </a:xfrm>
        </p:spPr>
        <p:txBody>
          <a:bodyPr>
            <a:normAutofit/>
          </a:bodyPr>
          <a:lstStyle/>
          <a:p>
            <a:pPr marL="514350" indent="-514350"/>
            <a:r>
              <a:rPr lang="en-US" b="1" dirty="0" smtClean="0"/>
              <a:t>2.</a:t>
            </a:r>
            <a:r>
              <a:rPr lang="en-US" dirty="0" smtClean="0"/>
              <a:t> </a:t>
            </a:r>
            <a:r>
              <a:rPr lang="en-US" b="1" dirty="0" smtClean="0"/>
              <a:t>What are </a:t>
            </a:r>
            <a:r>
              <a:rPr lang="en-US" b="1" dirty="0"/>
              <a:t>the current </a:t>
            </a:r>
            <a:r>
              <a:rPr lang="en-US" b="1" dirty="0" smtClean="0"/>
              <a:t>challenges</a:t>
            </a:r>
            <a:endParaRPr lang="en-US" b="1" dirty="0"/>
          </a:p>
        </p:txBody>
      </p:sp>
    </p:spTree>
    <p:extLst>
      <p:ext uri="{BB962C8B-B14F-4D97-AF65-F5344CB8AC3E}">
        <p14:creationId xmlns:p14="http://schemas.microsoft.com/office/powerpoint/2010/main" val="17306825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991600" cy="1066800"/>
          </a:xfrm>
        </p:spPr>
        <p:txBody>
          <a:bodyPr>
            <a:normAutofit fontScale="90000"/>
          </a:bodyPr>
          <a:lstStyle/>
          <a:p>
            <a:pPr algn="l"/>
            <a:r>
              <a:rPr lang="en-US" sz="3200" b="1" dirty="0" smtClean="0"/>
              <a:t>2. What </a:t>
            </a:r>
            <a:r>
              <a:rPr lang="en-US" sz="3200" b="1" dirty="0"/>
              <a:t>Are Current </a:t>
            </a:r>
            <a:r>
              <a:rPr lang="en-US" sz="3200" b="1" dirty="0" smtClean="0"/>
              <a:t>Challenges</a:t>
            </a:r>
            <a:br>
              <a:rPr lang="en-US" sz="3200" b="1" dirty="0" smtClean="0"/>
            </a:br>
            <a:r>
              <a:rPr lang="en-US" sz="1900" b="1" dirty="0" smtClean="0"/>
              <a:t>Assisting remaining </a:t>
            </a:r>
            <a:r>
              <a:rPr lang="en-US" sz="1900" b="1" dirty="0" smtClean="0"/>
              <a:t>HIPCs </a:t>
            </a:r>
            <a:r>
              <a:rPr lang="en-US" sz="1900" b="1" dirty="0" smtClean="0"/>
              <a:t>to benefit from the Initiatives: HIPC/MDRI and DRF</a:t>
            </a:r>
            <a:endParaRPr lang="en-US" sz="1900" b="1" dirty="0"/>
          </a:p>
        </p:txBody>
      </p:sp>
      <p:sp>
        <p:nvSpPr>
          <p:cNvPr id="3" name="Content Placeholder 2"/>
          <p:cNvSpPr>
            <a:spLocks noGrp="1"/>
          </p:cNvSpPr>
          <p:nvPr>
            <p:ph idx="1"/>
          </p:nvPr>
        </p:nvSpPr>
        <p:spPr>
          <a:xfrm>
            <a:off x="152400" y="1371600"/>
            <a:ext cx="8763000" cy="5029200"/>
          </a:xfrm>
        </p:spPr>
        <p:txBody>
          <a:bodyPr>
            <a:noAutofit/>
          </a:bodyPr>
          <a:lstStyle/>
          <a:p>
            <a:pPr marL="114300" indent="0">
              <a:spcBef>
                <a:spcPts val="0"/>
              </a:spcBef>
              <a:spcAft>
                <a:spcPts val="400"/>
              </a:spcAft>
              <a:buNone/>
              <a:defRPr/>
            </a:pPr>
            <a:r>
              <a:rPr lang="en-US" sz="1800" b="1" i="1" dirty="0" smtClean="0"/>
              <a:t>Chad</a:t>
            </a:r>
            <a:r>
              <a:rPr lang="en-US" sz="1800" dirty="0" smtClean="0"/>
              <a:t> reached HIPC DP in 2001. Expected CP: December, 2014.</a:t>
            </a:r>
          </a:p>
          <a:p>
            <a:pPr marL="114300" indent="0">
              <a:spcBef>
                <a:spcPts val="0"/>
              </a:spcBef>
              <a:spcAft>
                <a:spcPts val="400"/>
              </a:spcAft>
              <a:buNone/>
              <a:defRPr/>
            </a:pPr>
            <a:r>
              <a:rPr lang="en-US" sz="1800" i="1" dirty="0" smtClean="0"/>
              <a:t>Remaining milestone: </a:t>
            </a:r>
            <a:r>
              <a:rPr lang="en-US" sz="1800" dirty="0" smtClean="0"/>
              <a:t>successful implementation of the IMF Program leading to the Initiative’s completion</a:t>
            </a:r>
          </a:p>
          <a:p>
            <a:pPr marL="463550" lvl="1" indent="-295275">
              <a:spcBef>
                <a:spcPts val="0"/>
              </a:spcBef>
              <a:spcAft>
                <a:spcPts val="400"/>
              </a:spcAft>
              <a:buFont typeface="Wingdings" pitchFamily="2" charset="2"/>
              <a:buChar char="ü"/>
              <a:defRPr/>
            </a:pPr>
            <a:r>
              <a:rPr lang="en-US" sz="1800" dirty="0" smtClean="0"/>
              <a:t>A </a:t>
            </a:r>
            <a:r>
              <a:rPr lang="en-US" sz="1800" dirty="0"/>
              <a:t>new IMF </a:t>
            </a:r>
            <a:r>
              <a:rPr lang="en-US" sz="1800" dirty="0" smtClean="0"/>
              <a:t>Extended Credit Facility (ECF) Program (April – Sept. 2014) was discussed with the Fund in </a:t>
            </a:r>
            <a:r>
              <a:rPr lang="en-US" sz="1800" dirty="0"/>
              <a:t>April, </a:t>
            </a:r>
            <a:r>
              <a:rPr lang="en-US" sz="1800" dirty="0" smtClean="0"/>
              <a:t>2014. Under </a:t>
            </a:r>
            <a:r>
              <a:rPr lang="en-US" sz="1800" dirty="0"/>
              <a:t>the assumption that the ECF is well implemented during this </a:t>
            </a:r>
            <a:r>
              <a:rPr lang="en-US" sz="1800" dirty="0" smtClean="0"/>
              <a:t>period, </a:t>
            </a:r>
            <a:r>
              <a:rPr lang="en-US" sz="1800" dirty="0"/>
              <a:t>the HIPC CP could be </a:t>
            </a:r>
            <a:r>
              <a:rPr lang="en-US" sz="1800" dirty="0" smtClean="0"/>
              <a:t>reached by </a:t>
            </a:r>
            <a:r>
              <a:rPr lang="en-US" sz="1800" dirty="0"/>
              <a:t>December, </a:t>
            </a:r>
            <a:r>
              <a:rPr lang="en-US" sz="1800" dirty="0" smtClean="0"/>
              <a:t>2014.</a:t>
            </a:r>
          </a:p>
          <a:p>
            <a:pPr marL="225425" lvl="1" indent="0">
              <a:spcBef>
                <a:spcPts val="0"/>
              </a:spcBef>
              <a:spcAft>
                <a:spcPts val="400"/>
              </a:spcAft>
              <a:buNone/>
            </a:pPr>
            <a:r>
              <a:rPr lang="en-US" sz="1800" b="1" i="1" u="sng" dirty="0" smtClean="0"/>
              <a:t>Eritrea</a:t>
            </a:r>
            <a:r>
              <a:rPr lang="en-US" sz="1800" b="1" i="1" u="sng" dirty="0"/>
              <a:t>, Somalia and Sudan</a:t>
            </a:r>
            <a:r>
              <a:rPr lang="en-US" sz="1800" b="1" i="1" dirty="0"/>
              <a:t> </a:t>
            </a:r>
            <a:r>
              <a:rPr lang="en-US" sz="1800" dirty="0"/>
              <a:t>have been unable to reach the HIPC decision point since </a:t>
            </a:r>
            <a:r>
              <a:rPr lang="en-US" sz="1800" dirty="0" smtClean="0"/>
              <a:t>2006.</a:t>
            </a:r>
            <a:endParaRPr lang="en-US" sz="1800" dirty="0"/>
          </a:p>
          <a:p>
            <a:pPr marL="225425" lvl="1" indent="0">
              <a:spcBef>
                <a:spcPts val="0"/>
              </a:spcBef>
              <a:spcAft>
                <a:spcPts val="400"/>
              </a:spcAft>
              <a:buNone/>
            </a:pPr>
            <a:r>
              <a:rPr lang="en-US" sz="1800" b="1" i="1" u="sng" dirty="0" smtClean="0"/>
              <a:t>Zimbabwe</a:t>
            </a:r>
            <a:r>
              <a:rPr lang="en-US" sz="1800" dirty="0" smtClean="0"/>
              <a:t> </a:t>
            </a:r>
            <a:r>
              <a:rPr lang="en-US" sz="1800" dirty="0"/>
              <a:t>faces severe debt situation, with eligibility under HIPC still </a:t>
            </a:r>
            <a:r>
              <a:rPr lang="en-US" sz="1800" dirty="0" smtClean="0"/>
              <a:t>uncertain</a:t>
            </a:r>
          </a:p>
          <a:p>
            <a:pPr marL="511175" lvl="1">
              <a:spcBef>
                <a:spcPts val="0"/>
              </a:spcBef>
              <a:spcAft>
                <a:spcPts val="400"/>
              </a:spcAft>
              <a:buFont typeface="Wingdings" panose="05000000000000000000" pitchFamily="2" charset="2"/>
              <a:buChar char="ü"/>
            </a:pPr>
            <a:r>
              <a:rPr lang="en-US" sz="1800" dirty="0"/>
              <a:t>The World Bank and the IMF </a:t>
            </a:r>
            <a:r>
              <a:rPr lang="en-US" sz="1800" dirty="0" smtClean="0"/>
              <a:t>are undertaking </a:t>
            </a:r>
            <a:r>
              <a:rPr lang="en-US" sz="1800" dirty="0"/>
              <a:t>a loan by loan data reconciliation and analysis. A joint debt reconciliation mission will visit Harare in May with the final assessment ready by end </a:t>
            </a:r>
            <a:r>
              <a:rPr lang="en-US" sz="1800" dirty="0" smtClean="0"/>
              <a:t>June</a:t>
            </a:r>
            <a:r>
              <a:rPr lang="en-US" sz="1800" dirty="0" smtClean="0"/>
              <a:t>.</a:t>
            </a:r>
            <a:endParaRPr lang="en-US" sz="1800" dirty="0"/>
          </a:p>
          <a:p>
            <a:pPr marL="225425" lvl="1" indent="0">
              <a:spcBef>
                <a:spcPts val="0"/>
              </a:spcBef>
              <a:spcAft>
                <a:spcPts val="400"/>
              </a:spcAft>
              <a:buNone/>
            </a:pPr>
            <a:r>
              <a:rPr lang="en-US" sz="1800" b="1" i="1" u="sng" dirty="0" smtClean="0"/>
              <a:t>Potential </a:t>
            </a:r>
            <a:r>
              <a:rPr lang="en-US" sz="2000" b="1" i="1" u="sng" dirty="0"/>
              <a:t>DRF</a:t>
            </a:r>
            <a:r>
              <a:rPr lang="en-US" sz="1800" b="1" i="1" u="sng" dirty="0"/>
              <a:t> clients</a:t>
            </a:r>
            <a:r>
              <a:rPr lang="en-US" sz="1800" b="1" i="1" dirty="0"/>
              <a:t> </a:t>
            </a:r>
            <a:r>
              <a:rPr lang="en-US" sz="1800" dirty="0" smtClean="0"/>
              <a:t>(24), both </a:t>
            </a:r>
            <a:r>
              <a:rPr lang="en-US" sz="1800" dirty="0"/>
              <a:t>big and </a:t>
            </a:r>
            <a:r>
              <a:rPr lang="en-US" sz="1800" dirty="0" smtClean="0"/>
              <a:t>small, representing an </a:t>
            </a:r>
            <a:r>
              <a:rPr lang="en-US" sz="1800" dirty="0"/>
              <a:t>estimated </a:t>
            </a:r>
            <a:r>
              <a:rPr lang="en-US" sz="1800" dirty="0" smtClean="0"/>
              <a:t>US$11.2b </a:t>
            </a:r>
            <a:r>
              <a:rPr lang="en-US" sz="1800" dirty="0"/>
              <a:t>in external commercial </a:t>
            </a:r>
            <a:r>
              <a:rPr lang="en-US" sz="1800" dirty="0" smtClean="0"/>
              <a:t>debt, could be eligible </a:t>
            </a:r>
            <a:r>
              <a:rPr lang="en-US" sz="1800" dirty="0"/>
              <a:t>for </a:t>
            </a:r>
            <a:r>
              <a:rPr lang="en-US" sz="1800" dirty="0" smtClean="0"/>
              <a:t>relief, more than doubling the volume already provided (21 countries).</a:t>
            </a:r>
            <a:endParaRPr lang="en-US" sz="1800" dirty="0"/>
          </a:p>
        </p:txBody>
      </p:sp>
    </p:spTree>
    <p:extLst>
      <p:ext uri="{BB962C8B-B14F-4D97-AF65-F5344CB8AC3E}">
        <p14:creationId xmlns:p14="http://schemas.microsoft.com/office/powerpoint/2010/main" val="3867810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9314"/>
            <a:ext cx="8229600" cy="1192286"/>
          </a:xfrm>
        </p:spPr>
        <p:txBody>
          <a:bodyPr>
            <a:noAutofit/>
          </a:bodyPr>
          <a:lstStyle/>
          <a:p>
            <a:pPr algn="l"/>
            <a:r>
              <a:rPr lang="en-US" sz="3200" b="1" dirty="0" smtClean="0"/>
              <a:t>2. What </a:t>
            </a:r>
            <a:r>
              <a:rPr lang="en-US" sz="3200" b="1" dirty="0"/>
              <a:t>Are Current </a:t>
            </a:r>
            <a:r>
              <a:rPr lang="en-US" sz="3200" b="1" dirty="0" smtClean="0"/>
              <a:t>Challenges</a:t>
            </a:r>
            <a:r>
              <a:rPr lang="en-US" sz="3200" dirty="0"/>
              <a:t/>
            </a:r>
            <a:br>
              <a:rPr lang="en-US" sz="3200" dirty="0"/>
            </a:br>
            <a:r>
              <a:rPr lang="en-US" sz="2000" b="1" dirty="0" smtClean="0"/>
              <a:t>Uncertain external environment</a:t>
            </a:r>
            <a:endParaRPr lang="en-US" sz="2000" b="1" dirty="0"/>
          </a:p>
        </p:txBody>
      </p:sp>
      <p:sp>
        <p:nvSpPr>
          <p:cNvPr id="6" name="Rectangle 5"/>
          <p:cNvSpPr/>
          <p:nvPr/>
        </p:nvSpPr>
        <p:spPr>
          <a:xfrm>
            <a:off x="304800" y="1332016"/>
            <a:ext cx="8534400" cy="5119350"/>
          </a:xfrm>
          <a:prstGeom prst="rect">
            <a:avLst/>
          </a:prstGeom>
        </p:spPr>
        <p:txBody>
          <a:bodyPr wrap="square">
            <a:spAutoFit/>
          </a:bodyPr>
          <a:lstStyle/>
          <a:p>
            <a:pPr marL="342900" indent="-342900">
              <a:spcBef>
                <a:spcPts val="400"/>
              </a:spcBef>
              <a:spcAft>
                <a:spcPts val="400"/>
              </a:spcAft>
              <a:buFont typeface="Wingdings" panose="05000000000000000000" pitchFamily="2" charset="2"/>
              <a:buChar char="ü"/>
            </a:pPr>
            <a:r>
              <a:rPr lang="en-US" sz="2000" dirty="0" smtClean="0"/>
              <a:t>Global </a:t>
            </a:r>
            <a:r>
              <a:rPr lang="en-US" sz="2000" dirty="0"/>
              <a:t>growth has picked up from the weakness of mid </a:t>
            </a:r>
            <a:r>
              <a:rPr lang="en-US" sz="2000" dirty="0" smtClean="0"/>
              <a:t>2012, but downside risks remain – big question mark is the reaction to the tapering of the QE.</a:t>
            </a:r>
          </a:p>
          <a:p>
            <a:pPr marL="342900" indent="-342900">
              <a:spcBef>
                <a:spcPts val="400"/>
              </a:spcBef>
              <a:spcAft>
                <a:spcPts val="400"/>
              </a:spcAft>
              <a:buFont typeface="Wingdings" panose="05000000000000000000" pitchFamily="2" charset="2"/>
              <a:buChar char="ü"/>
            </a:pPr>
            <a:r>
              <a:rPr lang="en-US" sz="2000" dirty="0" smtClean="0"/>
              <a:t>Commodity prices boom is over.</a:t>
            </a:r>
          </a:p>
          <a:p>
            <a:pPr marL="342900" indent="-342900">
              <a:spcBef>
                <a:spcPts val="400"/>
              </a:spcBef>
              <a:spcAft>
                <a:spcPts val="400"/>
              </a:spcAft>
              <a:buFont typeface="Wingdings" panose="05000000000000000000" pitchFamily="2" charset="2"/>
              <a:buChar char="ü"/>
            </a:pPr>
            <a:r>
              <a:rPr lang="en-US" sz="2000" dirty="0" smtClean="0"/>
              <a:t>Global financial </a:t>
            </a:r>
            <a:r>
              <a:rPr lang="en-US" sz="2000" dirty="0"/>
              <a:t>conditions </a:t>
            </a:r>
            <a:r>
              <a:rPr lang="en-US" sz="2000" dirty="0" smtClean="0"/>
              <a:t>remain mild for developing countries, but those with large imbalances – credit booms and high exposure to capital </a:t>
            </a:r>
            <a:r>
              <a:rPr lang="en-US" sz="2000" dirty="0"/>
              <a:t>inflows – </a:t>
            </a:r>
            <a:r>
              <a:rPr lang="en-US" sz="2000" dirty="0" smtClean="0"/>
              <a:t>will face a harder adjustment path.</a:t>
            </a:r>
          </a:p>
          <a:p>
            <a:pPr marL="342900" indent="-342900">
              <a:spcBef>
                <a:spcPts val="400"/>
              </a:spcBef>
              <a:spcAft>
                <a:spcPts val="400"/>
              </a:spcAft>
              <a:buFont typeface="Wingdings" panose="05000000000000000000" pitchFamily="2" charset="2"/>
              <a:buChar char="ü"/>
            </a:pPr>
            <a:r>
              <a:rPr lang="en-US" sz="2000" dirty="0" smtClean="0">
                <a:sym typeface="Wingdings" panose="05000000000000000000" pitchFamily="2" charset="2"/>
              </a:rPr>
              <a:t>D</a:t>
            </a:r>
            <a:r>
              <a:rPr lang="en-US" sz="2000" dirty="0" smtClean="0"/>
              <a:t>eveloping country fundamentals, policies and reforms, will play an important role on whether they will have an orderly or disorderly adjustment.</a:t>
            </a:r>
          </a:p>
          <a:p>
            <a:pPr marL="342900" indent="-342900">
              <a:spcBef>
                <a:spcPts val="400"/>
              </a:spcBef>
              <a:spcAft>
                <a:spcPts val="400"/>
              </a:spcAft>
              <a:buFont typeface="Wingdings" panose="05000000000000000000" pitchFamily="2" charset="2"/>
              <a:buChar char="ü"/>
            </a:pPr>
            <a:r>
              <a:rPr lang="en-US" sz="2000" dirty="0" smtClean="0"/>
              <a:t>Political stability has deteriorated recently in some post- completion point HIPCs e.g. CAR, DRC, Mali, but it is paramount for economic growth and sustainable debt management.</a:t>
            </a:r>
          </a:p>
        </p:txBody>
      </p:sp>
    </p:spTree>
    <p:extLst>
      <p:ext uri="{BB962C8B-B14F-4D97-AF65-F5344CB8AC3E}">
        <p14:creationId xmlns:p14="http://schemas.microsoft.com/office/powerpoint/2010/main" val="42525247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534400" cy="1265238"/>
          </a:xfrm>
        </p:spPr>
        <p:txBody>
          <a:bodyPr>
            <a:normAutofit/>
          </a:bodyPr>
          <a:lstStyle/>
          <a:p>
            <a:pPr lvl="1" algn="l" rtl="0">
              <a:spcBef>
                <a:spcPct val="0"/>
              </a:spcBef>
            </a:pPr>
            <a:r>
              <a:rPr lang="en-US" sz="3200" b="1" dirty="0">
                <a:latin typeface="+mn-lt"/>
              </a:rPr>
              <a:t>2</a:t>
            </a:r>
            <a:r>
              <a:rPr lang="en-US" sz="3200" b="1" dirty="0" smtClean="0">
                <a:latin typeface="+mn-lt"/>
              </a:rPr>
              <a:t>.</a:t>
            </a:r>
            <a:r>
              <a:rPr lang="en-US" sz="3200" dirty="0" smtClean="0">
                <a:latin typeface="+mn-lt"/>
              </a:rPr>
              <a:t> </a:t>
            </a:r>
            <a:r>
              <a:rPr lang="en-US" sz="3200" b="1" dirty="0" smtClean="0">
                <a:latin typeface="+mn-lt"/>
              </a:rPr>
              <a:t>What </a:t>
            </a:r>
            <a:r>
              <a:rPr lang="en-US" sz="3200" b="1" dirty="0">
                <a:latin typeface="+mn-lt"/>
              </a:rPr>
              <a:t>Are </a:t>
            </a:r>
            <a:r>
              <a:rPr lang="en-US" sz="3200" b="1" dirty="0" smtClean="0">
                <a:latin typeface="+mn-lt"/>
              </a:rPr>
              <a:t>Current Challenges</a:t>
            </a:r>
            <a:r>
              <a:rPr lang="en-US" sz="2800" b="1" dirty="0" smtClean="0"/>
              <a:t/>
            </a:r>
            <a:br>
              <a:rPr lang="en-US" sz="2800" b="1" dirty="0" smtClean="0"/>
            </a:br>
            <a:r>
              <a:rPr lang="en-US" sz="2000" b="1" dirty="0" smtClean="0">
                <a:latin typeface="+mj-lt"/>
              </a:rPr>
              <a:t>In this context it is critical to decide</a:t>
            </a:r>
            <a:endParaRPr lang="en-US" sz="2000" b="1" dirty="0">
              <a:latin typeface="+mj-lt"/>
            </a:endParaRPr>
          </a:p>
        </p:txBody>
      </p:sp>
      <p:sp>
        <p:nvSpPr>
          <p:cNvPr id="3" name="Content Placeholder 2"/>
          <p:cNvSpPr>
            <a:spLocks noGrp="1"/>
          </p:cNvSpPr>
          <p:nvPr>
            <p:ph idx="1"/>
          </p:nvPr>
        </p:nvSpPr>
        <p:spPr>
          <a:xfrm>
            <a:off x="0" y="1447800"/>
            <a:ext cx="9067799" cy="4953000"/>
          </a:xfrm>
        </p:spPr>
        <p:txBody>
          <a:bodyPr>
            <a:noAutofit/>
          </a:bodyPr>
          <a:lstStyle/>
          <a:p>
            <a:pPr marL="400050" lvl="1" indent="0">
              <a:spcBef>
                <a:spcPts val="0"/>
              </a:spcBef>
              <a:spcAft>
                <a:spcPts val="1200"/>
              </a:spcAft>
              <a:buNone/>
            </a:pPr>
            <a:r>
              <a:rPr lang="en-US" sz="2600" b="1" i="1" u="sng" dirty="0" smtClean="0"/>
              <a:t>How much</a:t>
            </a:r>
            <a:r>
              <a:rPr lang="en-US" sz="2600" b="1" u="sng" dirty="0" smtClean="0"/>
              <a:t> </a:t>
            </a:r>
            <a:r>
              <a:rPr lang="en-US" sz="2600" u="sng" dirty="0" smtClean="0"/>
              <a:t>to finance</a:t>
            </a:r>
            <a:r>
              <a:rPr lang="en-US" sz="2600" dirty="0" smtClean="0"/>
              <a:t>: Take into account initial conditions (debt situation), the global environment (volatility) and the country’s repayment capacity in the short and medium term (DSA).</a:t>
            </a:r>
          </a:p>
          <a:p>
            <a:pPr marL="400050" lvl="1" indent="0">
              <a:spcBef>
                <a:spcPts val="0"/>
              </a:spcBef>
              <a:spcAft>
                <a:spcPts val="1200"/>
              </a:spcAft>
              <a:buNone/>
            </a:pPr>
            <a:r>
              <a:rPr lang="en-US" sz="2600" b="1" i="1" u="sng" dirty="0" smtClean="0"/>
              <a:t>What</a:t>
            </a:r>
            <a:r>
              <a:rPr lang="en-US" sz="2600" u="sng" dirty="0" smtClean="0"/>
              <a:t> </a:t>
            </a:r>
            <a:r>
              <a:rPr lang="en-US" sz="2600" u="sng" dirty="0"/>
              <a:t>to finance</a:t>
            </a:r>
            <a:r>
              <a:rPr lang="en-US" sz="2600" dirty="0"/>
              <a:t>: Choose feasible projects with the highest social return (Public Investment Management).</a:t>
            </a:r>
          </a:p>
          <a:p>
            <a:pPr marL="400050" lvl="1" indent="0">
              <a:spcBef>
                <a:spcPts val="0"/>
              </a:spcBef>
              <a:spcAft>
                <a:spcPts val="1200"/>
              </a:spcAft>
              <a:buNone/>
            </a:pPr>
            <a:r>
              <a:rPr lang="en-US" sz="2600" b="1" i="1" u="sng" dirty="0" smtClean="0"/>
              <a:t>How</a:t>
            </a:r>
            <a:r>
              <a:rPr lang="en-US" sz="2600" u="sng" dirty="0" smtClean="0"/>
              <a:t> to finance (choice of instruments)</a:t>
            </a:r>
            <a:r>
              <a:rPr lang="en-US" sz="2600" dirty="0" smtClean="0"/>
              <a:t>: MTDS cost/risk trade offs among alternatives; look into macro implications of alternative debt instruments.</a:t>
            </a:r>
          </a:p>
        </p:txBody>
      </p:sp>
    </p:spTree>
    <p:extLst>
      <p:ext uri="{BB962C8B-B14F-4D97-AF65-F5344CB8AC3E}">
        <p14:creationId xmlns:p14="http://schemas.microsoft.com/office/powerpoint/2010/main" val="33950520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65238"/>
          </a:xfrm>
        </p:spPr>
        <p:txBody>
          <a:bodyPr>
            <a:normAutofit fontScale="90000"/>
          </a:bodyPr>
          <a:lstStyle/>
          <a:p>
            <a:pPr algn="l"/>
            <a:r>
              <a:rPr lang="en-US" sz="2000" dirty="0" smtClean="0"/>
              <a:t/>
            </a:r>
            <a:br>
              <a:rPr lang="en-US" sz="2000" dirty="0" smtClean="0"/>
            </a:br>
            <a:r>
              <a:rPr lang="en-US" b="1" dirty="0" smtClean="0"/>
              <a:t>2.What </a:t>
            </a:r>
            <a:r>
              <a:rPr lang="en-US" b="1" dirty="0"/>
              <a:t>Are Current </a:t>
            </a:r>
            <a:r>
              <a:rPr lang="en-US" b="1" dirty="0" smtClean="0"/>
              <a:t>Challenges</a:t>
            </a:r>
            <a:r>
              <a:rPr lang="en-US" sz="1600" dirty="0"/>
              <a:t/>
            </a:r>
            <a:br>
              <a:rPr lang="en-US" sz="1600" dirty="0"/>
            </a:br>
            <a:r>
              <a:rPr lang="en-US" sz="2000" b="1" dirty="0" smtClean="0"/>
              <a:t>Post-CP have benefitted from global low-interest environment by issuing Eurobonds, although conditions are tightening</a:t>
            </a:r>
            <a:endParaRPr lang="en-US" sz="2000" b="1" dirty="0"/>
          </a:p>
        </p:txBody>
      </p:sp>
      <p:sp>
        <p:nvSpPr>
          <p:cNvPr id="3" name="Text Placeholder 2"/>
          <p:cNvSpPr>
            <a:spLocks noGrp="1"/>
          </p:cNvSpPr>
          <p:nvPr>
            <p:ph type="body" idx="1"/>
          </p:nvPr>
        </p:nvSpPr>
        <p:spPr>
          <a:xfrm>
            <a:off x="457200" y="1752600"/>
            <a:ext cx="4040188" cy="639762"/>
          </a:xfrm>
        </p:spPr>
        <p:txBody>
          <a:bodyPr>
            <a:noAutofit/>
          </a:bodyPr>
          <a:lstStyle/>
          <a:p>
            <a:r>
              <a:rPr lang="en-US" sz="1600" b="0" dirty="0" smtClean="0"/>
              <a:t>Eurobond issuance by post-HIPCs (USD millions)</a:t>
            </a:r>
            <a:endParaRPr lang="en-US" sz="1600" b="0" dirty="0"/>
          </a:p>
        </p:txBody>
      </p:sp>
      <p:sp>
        <p:nvSpPr>
          <p:cNvPr id="5" name="Text Placeholder 4"/>
          <p:cNvSpPr>
            <a:spLocks noGrp="1"/>
          </p:cNvSpPr>
          <p:nvPr>
            <p:ph type="body" sz="quarter" idx="3"/>
          </p:nvPr>
        </p:nvSpPr>
        <p:spPr>
          <a:xfrm>
            <a:off x="4648200" y="1752600"/>
            <a:ext cx="4041775" cy="639762"/>
          </a:xfrm>
        </p:spPr>
        <p:txBody>
          <a:bodyPr>
            <a:noAutofit/>
          </a:bodyPr>
          <a:lstStyle/>
          <a:p>
            <a:r>
              <a:rPr lang="en-US" sz="1600" b="0" dirty="0" smtClean="0"/>
              <a:t>Eurobond redemption for post-HIPCs (USD millions)</a:t>
            </a:r>
            <a:endParaRPr lang="en-US" sz="1600" b="0" dirty="0"/>
          </a:p>
        </p:txBody>
      </p:sp>
      <p:graphicFrame>
        <p:nvGraphicFramePr>
          <p:cNvPr id="10" name="Chart 9"/>
          <p:cNvGraphicFramePr>
            <a:graphicFrameLocks/>
          </p:cNvGraphicFramePr>
          <p:nvPr>
            <p:extLst>
              <p:ext uri="{D42A27DB-BD31-4B8C-83A1-F6EECF244321}">
                <p14:modId xmlns:p14="http://schemas.microsoft.com/office/powerpoint/2010/main" val="2957714088"/>
              </p:ext>
            </p:extLst>
          </p:nvPr>
        </p:nvGraphicFramePr>
        <p:xfrm>
          <a:off x="4648200" y="2590800"/>
          <a:ext cx="4191000" cy="320040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4953000" y="5791200"/>
            <a:ext cx="3886200" cy="523220"/>
          </a:xfrm>
          <a:prstGeom prst="rect">
            <a:avLst/>
          </a:prstGeom>
          <a:noFill/>
        </p:spPr>
        <p:txBody>
          <a:bodyPr wrap="square" rtlCol="0">
            <a:spAutoFit/>
          </a:bodyPr>
          <a:lstStyle/>
          <a:p>
            <a:r>
              <a:rPr lang="en-US" sz="1400" dirty="0" smtClean="0"/>
              <a:t>Note: Senegal bought back its USD 200 million bond maturing in 2014</a:t>
            </a:r>
            <a:endParaRPr lang="en-US" sz="1400" dirty="0"/>
          </a:p>
        </p:txBody>
      </p:sp>
      <p:graphicFrame>
        <p:nvGraphicFramePr>
          <p:cNvPr id="12" name="Chart 11"/>
          <p:cNvGraphicFramePr>
            <a:graphicFrameLocks/>
          </p:cNvGraphicFramePr>
          <p:nvPr>
            <p:extLst>
              <p:ext uri="{D42A27DB-BD31-4B8C-83A1-F6EECF244321}">
                <p14:modId xmlns:p14="http://schemas.microsoft.com/office/powerpoint/2010/main" val="1848225233"/>
              </p:ext>
            </p:extLst>
          </p:nvPr>
        </p:nvGraphicFramePr>
        <p:xfrm>
          <a:off x="381000" y="2362200"/>
          <a:ext cx="4114800" cy="381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228145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1219200"/>
          </a:xfrm>
        </p:spPr>
        <p:txBody>
          <a:bodyPr>
            <a:normAutofit fontScale="90000"/>
          </a:bodyPr>
          <a:lstStyle/>
          <a:p>
            <a:pPr algn="l"/>
            <a:r>
              <a:rPr lang="en-US" b="1" dirty="0" smtClean="0"/>
              <a:t>2.What </a:t>
            </a:r>
            <a:r>
              <a:rPr lang="en-US" b="1" dirty="0"/>
              <a:t>Are Current </a:t>
            </a:r>
            <a:r>
              <a:rPr lang="en-US" b="1" dirty="0" smtClean="0"/>
              <a:t>Challenges</a:t>
            </a:r>
            <a:r>
              <a:rPr lang="en-US" sz="2800" dirty="0" smtClean="0"/>
              <a:t/>
            </a:r>
            <a:br>
              <a:rPr lang="en-US" sz="2800" dirty="0" smtClean="0"/>
            </a:br>
            <a:r>
              <a:rPr lang="en-US" sz="2200" b="1" dirty="0" smtClean="0"/>
              <a:t>Several low-income countries with </a:t>
            </a:r>
            <a:r>
              <a:rPr lang="en-US" sz="2200" b="1" dirty="0"/>
              <a:t>high and </a:t>
            </a:r>
            <a:r>
              <a:rPr lang="en-US" sz="2200" b="1" dirty="0" smtClean="0"/>
              <a:t>rising </a:t>
            </a:r>
            <a:r>
              <a:rPr lang="en-US" sz="2200" b="1" dirty="0"/>
              <a:t>government debt </a:t>
            </a:r>
            <a:r>
              <a:rPr lang="en-US" sz="2200" b="1" dirty="0" smtClean="0"/>
              <a:t>might be building up vulnerabilities</a:t>
            </a:r>
            <a:endParaRPr lang="en-US" sz="2200" b="1" dirty="0"/>
          </a:p>
        </p:txBody>
      </p:sp>
      <p:graphicFrame>
        <p:nvGraphicFramePr>
          <p:cNvPr id="4" name="Chart 3"/>
          <p:cNvGraphicFramePr>
            <a:graphicFrameLocks/>
          </p:cNvGraphicFramePr>
          <p:nvPr>
            <p:extLst>
              <p:ext uri="{D42A27DB-BD31-4B8C-83A1-F6EECF244321}">
                <p14:modId xmlns:p14="http://schemas.microsoft.com/office/powerpoint/2010/main" val="2107714389"/>
              </p:ext>
            </p:extLst>
          </p:nvPr>
        </p:nvGraphicFramePr>
        <p:xfrm>
          <a:off x="609601" y="1600200"/>
          <a:ext cx="767715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9"/>
          <p:cNvSpPr txBox="1"/>
          <p:nvPr/>
        </p:nvSpPr>
        <p:spPr>
          <a:xfrm>
            <a:off x="19228" y="6239459"/>
            <a:ext cx="4495814" cy="25392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50" dirty="0" smtClean="0"/>
              <a:t>Source: Global Economic Prospects June 2013 and IMF</a:t>
            </a:r>
            <a:endParaRPr lang="en-US" sz="1050" dirty="0"/>
          </a:p>
        </p:txBody>
      </p:sp>
    </p:spTree>
    <p:extLst>
      <p:ext uri="{BB962C8B-B14F-4D97-AF65-F5344CB8AC3E}">
        <p14:creationId xmlns:p14="http://schemas.microsoft.com/office/powerpoint/2010/main" val="17671786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1668"/>
            <a:ext cx="8991600" cy="1339932"/>
          </a:xfrm>
        </p:spPr>
        <p:txBody>
          <a:bodyPr>
            <a:normAutofit/>
          </a:bodyPr>
          <a:lstStyle/>
          <a:p>
            <a:pPr algn="l"/>
            <a:r>
              <a:rPr lang="en-US" sz="3200" b="1" dirty="0"/>
              <a:t>2.What Are Current </a:t>
            </a:r>
            <a:r>
              <a:rPr lang="en-US" sz="3200" b="1" dirty="0" smtClean="0"/>
              <a:t>Challenges</a:t>
            </a:r>
            <a:br>
              <a:rPr lang="en-US" sz="3200" b="1" dirty="0" smtClean="0"/>
            </a:br>
            <a:r>
              <a:rPr lang="en-US" sz="2000" b="1" dirty="0" smtClean="0"/>
              <a:t>Some LIC’s are accumulating high levels of domestic debt that tends to have high interest rates and short maturities</a:t>
            </a:r>
            <a:endParaRPr lang="en-US" dirty="0"/>
          </a:p>
        </p:txBody>
      </p:sp>
      <p:sp>
        <p:nvSpPr>
          <p:cNvPr id="4" name="Slide Number Placeholder 3"/>
          <p:cNvSpPr>
            <a:spLocks noGrp="1"/>
          </p:cNvSpPr>
          <p:nvPr>
            <p:ph type="sldNum" sz="quarter" idx="12"/>
          </p:nvPr>
        </p:nvSpPr>
        <p:spPr/>
        <p:txBody>
          <a:bodyPr/>
          <a:lstStyle/>
          <a:p>
            <a:fld id="{74257DF4-EE94-47E1-B6F2-D8A65678173F}" type="slidenum">
              <a:rPr lang="en-US" smtClean="0"/>
              <a:pPr/>
              <a:t>15</a:t>
            </a:fld>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371600"/>
            <a:ext cx="73152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4038598"/>
            <a:ext cx="7162800" cy="2286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2966852" y="4120738"/>
            <a:ext cx="2590800" cy="4572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Domestic debt to GDP</a:t>
            </a:r>
            <a:endParaRPr lang="en-US" sz="1200" dirty="0">
              <a:solidFill>
                <a:schemeClr val="tx1"/>
              </a:solidFill>
            </a:endParaRPr>
          </a:p>
        </p:txBody>
      </p:sp>
      <p:sp>
        <p:nvSpPr>
          <p:cNvPr id="8" name="Down Arrow 7"/>
          <p:cNvSpPr/>
          <p:nvPr/>
        </p:nvSpPr>
        <p:spPr>
          <a:xfrm>
            <a:off x="1981200" y="4572000"/>
            <a:ext cx="45719" cy="1524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3078481" y="4724400"/>
            <a:ext cx="45719" cy="1524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8348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36" y="152400"/>
            <a:ext cx="8956964" cy="1143000"/>
          </a:xfrm>
        </p:spPr>
        <p:txBody>
          <a:bodyPr>
            <a:noAutofit/>
          </a:bodyPr>
          <a:lstStyle/>
          <a:p>
            <a:pPr algn="l"/>
            <a:r>
              <a:rPr lang="en-US" sz="3200" b="1" dirty="0" smtClean="0"/>
              <a:t>2. What </a:t>
            </a:r>
            <a:r>
              <a:rPr lang="en-US" sz="3200" b="1" dirty="0"/>
              <a:t>Are Current </a:t>
            </a:r>
            <a:r>
              <a:rPr lang="en-US" sz="3200" b="1" dirty="0" smtClean="0"/>
              <a:t>Challenges</a:t>
            </a:r>
            <a:r>
              <a:rPr lang="en-US" sz="3200" b="1" dirty="0"/>
              <a:t/>
            </a:r>
            <a:br>
              <a:rPr lang="en-US" sz="3200" b="1" dirty="0"/>
            </a:br>
            <a:r>
              <a:rPr lang="en-US" sz="2000" b="1" dirty="0"/>
              <a:t>How Countries Borrow Matters Increasingly: New Financing Instruments Bring New Fiscal Risks &amp; Rollover Risks</a:t>
            </a:r>
            <a:endParaRPr lang="en-US" sz="2000" dirty="0"/>
          </a:p>
        </p:txBody>
      </p:sp>
      <p:sp>
        <p:nvSpPr>
          <p:cNvPr id="4" name="Slide Number Placeholder 3"/>
          <p:cNvSpPr>
            <a:spLocks noGrp="1"/>
          </p:cNvSpPr>
          <p:nvPr>
            <p:ph type="sldNum" sz="quarter" idx="12"/>
          </p:nvPr>
        </p:nvSpPr>
        <p:spPr/>
        <p:txBody>
          <a:bodyPr/>
          <a:lstStyle/>
          <a:p>
            <a:fld id="{74257DF4-EE94-47E1-B6F2-D8A65678173F}" type="slidenum">
              <a:rPr lang="en-US" smtClean="0"/>
              <a:pPr/>
              <a:t>16</a:t>
            </a:fld>
            <a:endParaRPr lang="en-US" dirty="0"/>
          </a:p>
        </p:txBody>
      </p:sp>
      <p:pic>
        <p:nvPicPr>
          <p:cNvPr id="7" name="Picture 6"/>
          <p:cNvPicPr/>
          <p:nvPr/>
        </p:nvPicPr>
        <p:blipFill>
          <a:blip r:embed="rId2" cstate="print"/>
          <a:srcRect/>
          <a:stretch>
            <a:fillRect/>
          </a:stretch>
        </p:blipFill>
        <p:spPr bwMode="auto">
          <a:xfrm>
            <a:off x="4495800" y="2057400"/>
            <a:ext cx="4191000" cy="4038600"/>
          </a:xfrm>
          <a:prstGeom prst="rect">
            <a:avLst/>
          </a:prstGeom>
          <a:noFill/>
          <a:ln w="9525">
            <a:noFill/>
            <a:miter lim="800000"/>
            <a:headEnd/>
            <a:tailEnd/>
          </a:ln>
        </p:spPr>
      </p:pic>
      <p:sp>
        <p:nvSpPr>
          <p:cNvPr id="19" name="TextBox 18"/>
          <p:cNvSpPr txBox="1"/>
          <p:nvPr/>
        </p:nvSpPr>
        <p:spPr>
          <a:xfrm>
            <a:off x="5433929" y="2285934"/>
            <a:ext cx="652486" cy="30777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1400" dirty="0" smtClean="0"/>
              <a:t>T-bills</a:t>
            </a:r>
            <a:endParaRPr lang="en-US" sz="1400" dirty="0"/>
          </a:p>
        </p:txBody>
      </p:sp>
      <p:cxnSp>
        <p:nvCxnSpPr>
          <p:cNvPr id="20" name="Straight Arrow Connector 19"/>
          <p:cNvCxnSpPr/>
          <p:nvPr/>
        </p:nvCxnSpPr>
        <p:spPr>
          <a:xfrm flipH="1">
            <a:off x="5181600" y="2586865"/>
            <a:ext cx="243423" cy="23898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105071" y="3319183"/>
            <a:ext cx="1676400"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smtClean="0"/>
              <a:t>Sovereign Bond</a:t>
            </a:r>
            <a:endParaRPr lang="en-US" sz="1400" dirty="0"/>
          </a:p>
        </p:txBody>
      </p:sp>
      <p:sp>
        <p:nvSpPr>
          <p:cNvPr id="22" name="TextBox 21"/>
          <p:cNvSpPr txBox="1"/>
          <p:nvPr/>
        </p:nvSpPr>
        <p:spPr>
          <a:xfrm>
            <a:off x="7098463" y="4285417"/>
            <a:ext cx="1404914"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smtClean="0"/>
              <a:t>Multilateral Concessional</a:t>
            </a:r>
            <a:endParaRPr lang="en-US" sz="1400" dirty="0"/>
          </a:p>
        </p:txBody>
      </p:sp>
      <p:cxnSp>
        <p:nvCxnSpPr>
          <p:cNvPr id="23" name="Straight Arrow Connector 22"/>
          <p:cNvCxnSpPr/>
          <p:nvPr/>
        </p:nvCxnSpPr>
        <p:spPr>
          <a:xfrm flipH="1">
            <a:off x="5486400" y="3660658"/>
            <a:ext cx="970643" cy="103603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6936992" y="4808637"/>
            <a:ext cx="161471" cy="32593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9778508" y="2771188"/>
            <a:ext cx="110494" cy="23898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495800" y="1487269"/>
            <a:ext cx="419100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Ghana: Redemption Profile </a:t>
            </a:r>
          </a:p>
          <a:p>
            <a:r>
              <a:rPr lang="en-US" dirty="0" smtClean="0"/>
              <a:t>(2012, USD ‘000)</a:t>
            </a:r>
            <a:endParaRPr lang="en-US" dirty="0"/>
          </a:p>
        </p:txBody>
      </p:sp>
      <p:sp>
        <p:nvSpPr>
          <p:cNvPr id="38" name="TextBox 37"/>
          <p:cNvSpPr txBox="1"/>
          <p:nvPr/>
        </p:nvSpPr>
        <p:spPr>
          <a:xfrm>
            <a:off x="304800" y="1487269"/>
            <a:ext cx="3886200" cy="4801314"/>
          </a:xfrm>
          <a:prstGeom prst="rect">
            <a:avLst/>
          </a:prstGeom>
          <a:noFill/>
        </p:spPr>
        <p:txBody>
          <a:bodyPr wrap="square" rtlCol="0">
            <a:spAutoFit/>
          </a:bodyPr>
          <a:lstStyle/>
          <a:p>
            <a:r>
              <a:rPr lang="en-US" dirty="0" smtClean="0"/>
              <a:t>LICs tend to have short average maturity for domestic debt:</a:t>
            </a:r>
          </a:p>
          <a:p>
            <a:endParaRPr lang="en-US" dirty="0"/>
          </a:p>
          <a:p>
            <a:pPr marL="285750" indent="-285750">
              <a:buFont typeface="Arial" pitchFamily="34" charset="0"/>
              <a:buChar char="•"/>
            </a:pPr>
            <a:r>
              <a:rPr lang="en-US" dirty="0" smtClean="0"/>
              <a:t>Senegal 	2.4 years</a:t>
            </a:r>
          </a:p>
          <a:p>
            <a:pPr marL="285750" indent="-285750">
              <a:buFont typeface="Arial" pitchFamily="34" charset="0"/>
              <a:buChar char="•"/>
            </a:pPr>
            <a:r>
              <a:rPr lang="en-US" dirty="0" smtClean="0"/>
              <a:t>Ghana	1.6 years</a:t>
            </a:r>
          </a:p>
          <a:p>
            <a:pPr marL="285750" indent="-285750">
              <a:buFont typeface="Arial" pitchFamily="34" charset="0"/>
              <a:buChar char="•"/>
            </a:pPr>
            <a:r>
              <a:rPr lang="en-US" dirty="0" smtClean="0"/>
              <a:t>Tanzania	5.1 years</a:t>
            </a:r>
          </a:p>
          <a:p>
            <a:pPr marL="285750" indent="-285750">
              <a:buFont typeface="Arial" pitchFamily="34" charset="0"/>
              <a:buChar char="•"/>
            </a:pPr>
            <a:r>
              <a:rPr lang="en-US" dirty="0" smtClean="0"/>
              <a:t>Mozambique	2.6 years</a:t>
            </a:r>
          </a:p>
          <a:p>
            <a:pPr marL="285750" indent="-285750">
              <a:buFont typeface="Arial" pitchFamily="34" charset="0"/>
              <a:buChar char="•"/>
            </a:pPr>
            <a:endParaRPr lang="en-US" dirty="0"/>
          </a:p>
          <a:p>
            <a:r>
              <a:rPr lang="en-US" dirty="0" smtClean="0"/>
              <a:t>Effective interest payments can be high on ST domestic debt:</a:t>
            </a:r>
          </a:p>
          <a:p>
            <a:pPr marL="285750" indent="-285750">
              <a:buFont typeface="Arial" pitchFamily="34" charset="0"/>
              <a:buChar char="•"/>
            </a:pPr>
            <a:r>
              <a:rPr lang="en-US" dirty="0"/>
              <a:t>Senegal 	</a:t>
            </a:r>
            <a:r>
              <a:rPr lang="en-US" dirty="0" smtClean="0"/>
              <a:t> 5.6 %</a:t>
            </a:r>
            <a:endParaRPr lang="en-US" dirty="0"/>
          </a:p>
          <a:p>
            <a:pPr marL="285750" indent="-285750">
              <a:buFont typeface="Arial" pitchFamily="34" charset="0"/>
              <a:buChar char="•"/>
            </a:pPr>
            <a:r>
              <a:rPr lang="en-US" dirty="0"/>
              <a:t>Ghana	</a:t>
            </a:r>
            <a:r>
              <a:rPr lang="en-US" dirty="0" smtClean="0"/>
              <a:t>18.5 %</a:t>
            </a:r>
            <a:endParaRPr lang="en-US" dirty="0"/>
          </a:p>
          <a:p>
            <a:pPr marL="285750" indent="-285750">
              <a:buFont typeface="Arial" pitchFamily="34" charset="0"/>
              <a:buChar char="•"/>
            </a:pPr>
            <a:r>
              <a:rPr lang="en-US" dirty="0"/>
              <a:t>Tanzania	</a:t>
            </a:r>
            <a:r>
              <a:rPr lang="en-US" dirty="0" smtClean="0"/>
              <a:t> 8.9 %</a:t>
            </a:r>
            <a:endParaRPr lang="en-US" dirty="0"/>
          </a:p>
          <a:p>
            <a:pPr marL="285750" indent="-285750">
              <a:buFont typeface="Arial" pitchFamily="34" charset="0"/>
              <a:buChar char="•"/>
            </a:pPr>
            <a:r>
              <a:rPr lang="en-US" dirty="0"/>
              <a:t>Mozambique	</a:t>
            </a:r>
            <a:r>
              <a:rPr lang="en-US" dirty="0" smtClean="0"/>
              <a:t>15.4 %</a:t>
            </a:r>
          </a:p>
          <a:p>
            <a:pPr marL="285750" indent="-285750">
              <a:buFont typeface="Arial" pitchFamily="34" charset="0"/>
              <a:buChar char="•"/>
            </a:pPr>
            <a:endParaRPr lang="en-US" dirty="0"/>
          </a:p>
          <a:p>
            <a:r>
              <a:rPr lang="en-US" dirty="0" smtClean="0"/>
              <a:t>Risky combination with sovereign bond spikes</a:t>
            </a:r>
            <a:endParaRPr lang="en-US" dirty="0"/>
          </a:p>
        </p:txBody>
      </p:sp>
    </p:spTree>
    <p:extLst>
      <p:ext uri="{BB962C8B-B14F-4D97-AF65-F5344CB8AC3E}">
        <p14:creationId xmlns:p14="http://schemas.microsoft.com/office/powerpoint/2010/main" val="25584215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1143000"/>
          </a:xfrm>
        </p:spPr>
        <p:txBody>
          <a:bodyPr>
            <a:normAutofit fontScale="90000"/>
          </a:bodyPr>
          <a:lstStyle/>
          <a:p>
            <a:pPr algn="l"/>
            <a:r>
              <a:rPr lang="en-US" b="1" dirty="0" smtClean="0"/>
              <a:t>2.What </a:t>
            </a:r>
            <a:r>
              <a:rPr lang="en-US" b="1" dirty="0"/>
              <a:t>Are Current </a:t>
            </a:r>
            <a:r>
              <a:rPr lang="en-US" b="1" dirty="0" smtClean="0"/>
              <a:t>Challenges</a:t>
            </a:r>
            <a:br>
              <a:rPr lang="en-US" b="1" dirty="0" smtClean="0"/>
            </a:br>
            <a:r>
              <a:rPr lang="en-US" sz="2200" b="1" dirty="0"/>
              <a:t>What did countries do with increased borrowing space</a:t>
            </a:r>
            <a:r>
              <a:rPr lang="en-US" sz="2200" b="1" dirty="0" smtClean="0"/>
              <a:t>? </a:t>
            </a:r>
            <a:endParaRPr lang="en-US" sz="2200" b="1" dirty="0"/>
          </a:p>
        </p:txBody>
      </p:sp>
      <p:sp>
        <p:nvSpPr>
          <p:cNvPr id="4" name="Slide Number Placeholder 3"/>
          <p:cNvSpPr>
            <a:spLocks noGrp="1"/>
          </p:cNvSpPr>
          <p:nvPr>
            <p:ph type="sldNum" sz="quarter" idx="12"/>
          </p:nvPr>
        </p:nvSpPr>
        <p:spPr/>
        <p:txBody>
          <a:bodyPr/>
          <a:lstStyle/>
          <a:p>
            <a:fld id="{74257DF4-EE94-47E1-B6F2-D8A65678173F}" type="slidenum">
              <a:rPr lang="en-US" smtClean="0"/>
              <a:pPr/>
              <a:t>17</a:t>
            </a:fld>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447800"/>
            <a:ext cx="48768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399" y="4073236"/>
            <a:ext cx="5105401" cy="2286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2"/>
          <p:cNvSpPr txBox="1">
            <a:spLocks/>
          </p:cNvSpPr>
          <p:nvPr/>
        </p:nvSpPr>
        <p:spPr>
          <a:xfrm>
            <a:off x="5105400" y="1447800"/>
            <a:ext cx="3962400" cy="4800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ü"/>
            </a:pPr>
            <a:r>
              <a:rPr lang="en-US" sz="2000" b="1" dirty="0" smtClean="0"/>
              <a:t>Ghana</a:t>
            </a:r>
            <a:r>
              <a:rPr lang="en-US" sz="2000" dirty="0" smtClean="0"/>
              <a:t> used new borrowing space to contract non-concessional debt and domestic debt and increased public consumption.</a:t>
            </a:r>
          </a:p>
          <a:p>
            <a:pPr marL="0" indent="0" algn="just">
              <a:buNone/>
            </a:pPr>
            <a:endParaRPr lang="en-US" sz="2000" dirty="0" smtClean="0"/>
          </a:p>
          <a:p>
            <a:pPr algn="just">
              <a:buFont typeface="Wingdings" panose="05000000000000000000" pitchFamily="2" charset="2"/>
              <a:buChar char="ü"/>
            </a:pPr>
            <a:r>
              <a:rPr lang="en-US" sz="2000" b="1" dirty="0" smtClean="0"/>
              <a:t>The Gambia </a:t>
            </a:r>
            <a:r>
              <a:rPr lang="en-US" sz="2000" dirty="0" smtClean="0"/>
              <a:t>maintained low external debt, but increased domestic debt while increasing public investment </a:t>
            </a:r>
            <a:r>
              <a:rPr lang="en-US" sz="2000" dirty="0" smtClean="0">
                <a:sym typeface="Wingdings" panose="05000000000000000000" pitchFamily="2" charset="2"/>
              </a:rPr>
              <a:t> </a:t>
            </a:r>
            <a:r>
              <a:rPr lang="en-US" sz="2000" dirty="0" smtClean="0"/>
              <a:t>Are </a:t>
            </a:r>
            <a:r>
              <a:rPr lang="en-US" sz="2000" dirty="0" smtClean="0"/>
              <a:t>returns to investment high enough?</a:t>
            </a:r>
            <a:endParaRPr lang="en-US" sz="2000" dirty="0"/>
          </a:p>
        </p:txBody>
      </p:sp>
    </p:spTree>
    <p:extLst>
      <p:ext uri="{BB962C8B-B14F-4D97-AF65-F5344CB8AC3E}">
        <p14:creationId xmlns:p14="http://schemas.microsoft.com/office/powerpoint/2010/main" val="10925955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4257DF4-EE94-47E1-B6F2-D8A65678173F}" type="slidenum">
              <a:rPr lang="en-US" smtClean="0"/>
              <a:pPr/>
              <a:t>18</a:t>
            </a:fld>
            <a:endParaRPr lang="en-US" dirty="0"/>
          </a:p>
        </p:txBody>
      </p:sp>
      <p:sp>
        <p:nvSpPr>
          <p:cNvPr id="5" name="Title 1"/>
          <p:cNvSpPr>
            <a:spLocks noGrp="1"/>
          </p:cNvSpPr>
          <p:nvPr>
            <p:ph type="title"/>
          </p:nvPr>
        </p:nvSpPr>
        <p:spPr>
          <a:xfrm>
            <a:off x="0" y="228600"/>
            <a:ext cx="9144000" cy="1189038"/>
          </a:xfrm>
        </p:spPr>
        <p:txBody>
          <a:bodyPr>
            <a:normAutofit/>
          </a:bodyPr>
          <a:lstStyle/>
          <a:p>
            <a:pPr algn="l"/>
            <a:r>
              <a:rPr lang="en-US" sz="3200" b="1" dirty="0" smtClean="0"/>
              <a:t>2. What </a:t>
            </a:r>
            <a:r>
              <a:rPr lang="en-US" sz="3200" b="1" dirty="0"/>
              <a:t>Are Current </a:t>
            </a:r>
            <a:r>
              <a:rPr lang="en-US" sz="3200" b="1" dirty="0" smtClean="0"/>
              <a:t>Challenges</a:t>
            </a:r>
            <a:r>
              <a:rPr lang="en-US" sz="3200" b="1" dirty="0"/>
              <a:t/>
            </a:r>
            <a:br>
              <a:rPr lang="en-US" sz="3200" b="1" dirty="0"/>
            </a:br>
            <a:r>
              <a:rPr lang="en-US" sz="2000" b="1" dirty="0" smtClean="0"/>
              <a:t>Debt management capacity needs to be further strengthened</a:t>
            </a:r>
            <a:endParaRPr lang="en-US" sz="20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36208699"/>
              </p:ext>
            </p:extLst>
          </p:nvPr>
        </p:nvGraphicFramePr>
        <p:xfrm>
          <a:off x="152400" y="1447800"/>
          <a:ext cx="51054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5486400" y="1400175"/>
            <a:ext cx="3429000" cy="4985980"/>
          </a:xfrm>
          <a:prstGeom prst="rect">
            <a:avLst/>
          </a:prstGeom>
        </p:spPr>
        <p:txBody>
          <a:bodyPr wrap="square">
            <a:spAutoFit/>
          </a:bodyPr>
          <a:lstStyle/>
          <a:p>
            <a:pPr>
              <a:spcAft>
                <a:spcPts val="1200"/>
              </a:spcAft>
            </a:pPr>
            <a:r>
              <a:rPr lang="en-US" sz="2000" dirty="0" smtClean="0"/>
              <a:t>The </a:t>
            </a:r>
            <a:r>
              <a:rPr lang="en-US" sz="2000" dirty="0"/>
              <a:t>results from 65 </a:t>
            </a:r>
            <a:r>
              <a:rPr lang="en-US" sz="2000" dirty="0" smtClean="0"/>
              <a:t>DEMPAs indicate </a:t>
            </a:r>
            <a:r>
              <a:rPr lang="en-US" sz="2000" dirty="0"/>
              <a:t>deficiencies </a:t>
            </a:r>
            <a:r>
              <a:rPr lang="en-US" sz="2000" dirty="0" smtClean="0"/>
              <a:t>in the following DEM areas:</a:t>
            </a:r>
          </a:p>
          <a:p>
            <a:pPr marL="342900" indent="-342900">
              <a:spcAft>
                <a:spcPts val="1200"/>
              </a:spcAft>
              <a:buFont typeface="Wingdings" panose="05000000000000000000" pitchFamily="2" charset="2"/>
              <a:buChar char="ü"/>
            </a:pPr>
            <a:r>
              <a:rPr lang="en-US" dirty="0" smtClean="0"/>
              <a:t>the </a:t>
            </a:r>
            <a:r>
              <a:rPr lang="en-US" dirty="0"/>
              <a:t>quality of debt management </a:t>
            </a:r>
            <a:r>
              <a:rPr lang="en-US" dirty="0" smtClean="0"/>
              <a:t>strategies</a:t>
            </a:r>
          </a:p>
          <a:p>
            <a:pPr marL="342900" indent="-342900">
              <a:spcAft>
                <a:spcPts val="1200"/>
              </a:spcAft>
              <a:buFont typeface="Wingdings" panose="05000000000000000000" pitchFamily="2" charset="2"/>
              <a:buChar char="ü"/>
            </a:pPr>
            <a:r>
              <a:rPr lang="en-US" dirty="0" smtClean="0"/>
              <a:t>performance </a:t>
            </a:r>
            <a:r>
              <a:rPr lang="en-US" dirty="0"/>
              <a:t>audits of </a:t>
            </a:r>
            <a:r>
              <a:rPr lang="en-US" dirty="0" smtClean="0"/>
              <a:t>debt-management </a:t>
            </a:r>
            <a:r>
              <a:rPr lang="en-US" dirty="0"/>
              <a:t>policies and </a:t>
            </a:r>
            <a:r>
              <a:rPr lang="en-US" dirty="0" smtClean="0"/>
              <a:t>functions</a:t>
            </a:r>
          </a:p>
          <a:p>
            <a:pPr marL="342900" indent="-342900">
              <a:spcAft>
                <a:spcPts val="1200"/>
              </a:spcAft>
              <a:buFont typeface="Wingdings" panose="05000000000000000000" pitchFamily="2" charset="2"/>
              <a:buChar char="ü"/>
            </a:pPr>
            <a:r>
              <a:rPr lang="en-US" dirty="0" smtClean="0"/>
              <a:t>weak </a:t>
            </a:r>
            <a:r>
              <a:rPr lang="en-US" dirty="0"/>
              <a:t>policies and procedures for external </a:t>
            </a:r>
            <a:r>
              <a:rPr lang="en-US" dirty="0" smtClean="0"/>
              <a:t>borrowings</a:t>
            </a:r>
          </a:p>
          <a:p>
            <a:pPr marL="342900" indent="-342900">
              <a:spcAft>
                <a:spcPts val="1200"/>
              </a:spcAft>
              <a:buFont typeface="Wingdings" panose="05000000000000000000" pitchFamily="2" charset="2"/>
              <a:buChar char="ü"/>
            </a:pPr>
            <a:r>
              <a:rPr lang="en-US" dirty="0" smtClean="0"/>
              <a:t>operational </a:t>
            </a:r>
            <a:r>
              <a:rPr lang="en-US" dirty="0"/>
              <a:t>risk management and cash balance management</a:t>
            </a:r>
            <a:r>
              <a:rPr lang="en-US" dirty="0" smtClean="0"/>
              <a:t>.</a:t>
            </a:r>
            <a:endParaRPr lang="en-US" dirty="0"/>
          </a:p>
        </p:txBody>
      </p:sp>
    </p:spTree>
    <p:extLst>
      <p:ext uri="{BB962C8B-B14F-4D97-AF65-F5344CB8AC3E}">
        <p14:creationId xmlns:p14="http://schemas.microsoft.com/office/powerpoint/2010/main" val="34476282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Outline</a:t>
            </a:r>
            <a:endParaRPr lang="en-US" b="1" dirty="0"/>
          </a:p>
        </p:txBody>
      </p:sp>
      <p:sp>
        <p:nvSpPr>
          <p:cNvPr id="3" name="Content Placeholder 2"/>
          <p:cNvSpPr>
            <a:spLocks noGrp="1"/>
          </p:cNvSpPr>
          <p:nvPr>
            <p:ph idx="1"/>
          </p:nvPr>
        </p:nvSpPr>
        <p:spPr/>
        <p:txBody>
          <a:bodyPr>
            <a:normAutofit/>
          </a:bodyPr>
          <a:lstStyle/>
          <a:p>
            <a:pPr marL="514350" indent="-514350">
              <a:lnSpc>
                <a:spcPct val="150000"/>
              </a:lnSpc>
              <a:spcBef>
                <a:spcPts val="1200"/>
              </a:spcBef>
              <a:spcAft>
                <a:spcPts val="1200"/>
              </a:spcAft>
              <a:buFont typeface="+mj-lt"/>
              <a:buAutoNum type="arabicPeriod"/>
            </a:pPr>
            <a:r>
              <a:rPr lang="en-US" sz="3600" dirty="0" smtClean="0"/>
              <a:t>What has been achieved</a:t>
            </a:r>
          </a:p>
          <a:p>
            <a:pPr marL="514350" indent="-514350">
              <a:lnSpc>
                <a:spcPct val="150000"/>
              </a:lnSpc>
              <a:spcBef>
                <a:spcPts val="1200"/>
              </a:spcBef>
              <a:spcAft>
                <a:spcPts val="1200"/>
              </a:spcAft>
              <a:buFont typeface="+mj-lt"/>
              <a:buAutoNum type="arabicPeriod"/>
            </a:pPr>
            <a:r>
              <a:rPr lang="en-US" sz="3600" dirty="0" smtClean="0"/>
              <a:t>What are the current challenges</a:t>
            </a:r>
          </a:p>
        </p:txBody>
      </p:sp>
      <p:sp>
        <p:nvSpPr>
          <p:cNvPr id="4" name="Slide Number Placeholder 3"/>
          <p:cNvSpPr>
            <a:spLocks noGrp="1"/>
          </p:cNvSpPr>
          <p:nvPr>
            <p:ph type="sldNum" sz="quarter" idx="12"/>
          </p:nvPr>
        </p:nvSpPr>
        <p:spPr/>
        <p:txBody>
          <a:bodyPr/>
          <a:lstStyle/>
          <a:p>
            <a:fld id="{74257DF4-EE94-47E1-B6F2-D8A65678173F}" type="slidenum">
              <a:rPr lang="en-US" smtClean="0"/>
              <a:pPr/>
              <a:t>1</a:t>
            </a:fld>
            <a:endParaRPr lang="en-US" dirty="0"/>
          </a:p>
        </p:txBody>
      </p:sp>
    </p:spTree>
    <p:extLst>
      <p:ext uri="{BB962C8B-B14F-4D97-AF65-F5344CB8AC3E}">
        <p14:creationId xmlns:p14="http://schemas.microsoft.com/office/powerpoint/2010/main" val="34618811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b="1" dirty="0" smtClean="0">
              <a:solidFill>
                <a:schemeClr val="tx2"/>
              </a:solidFill>
              <a:effectLst>
                <a:outerShdw blurRad="38100" dist="38100" dir="2700000" algn="tl">
                  <a:srgbClr val="000000">
                    <a:alpha val="43137"/>
                  </a:srgbClr>
                </a:outerShdw>
              </a:effectLst>
              <a:latin typeface="+mj-lt"/>
            </a:endParaRPr>
          </a:p>
          <a:p>
            <a:pPr>
              <a:buNone/>
            </a:pPr>
            <a:endParaRPr lang="en-US" b="1" dirty="0" smtClean="0">
              <a:solidFill>
                <a:schemeClr val="tx2"/>
              </a:solidFill>
              <a:effectLst>
                <a:outerShdw blurRad="38100" dist="38100" dir="2700000" algn="tl">
                  <a:srgbClr val="000000">
                    <a:alpha val="43137"/>
                  </a:srgbClr>
                </a:outerShdw>
              </a:effectLst>
              <a:latin typeface="+mj-lt"/>
            </a:endParaRPr>
          </a:p>
          <a:p>
            <a:pPr algn="ctr">
              <a:buNone/>
            </a:pPr>
            <a:r>
              <a:rPr lang="en-US" b="1" dirty="0" smtClean="0">
                <a:solidFill>
                  <a:schemeClr val="tx2"/>
                </a:solidFill>
                <a:effectLst>
                  <a:outerShdw blurRad="38100" dist="38100" dir="2700000" algn="tl">
                    <a:srgbClr val="000000">
                      <a:alpha val="43137"/>
                    </a:srgbClr>
                  </a:outerShdw>
                </a:effectLst>
                <a:latin typeface="+mj-lt"/>
              </a:rPr>
              <a:t>Thank You!</a:t>
            </a:r>
            <a:endParaRPr lang="en-US" b="1" dirty="0">
              <a:solidFill>
                <a:schemeClr val="tx2"/>
              </a:solidFill>
              <a:effectLst>
                <a:outerShdw blurRad="38100" dist="38100" dir="2700000" algn="tl">
                  <a:srgbClr val="000000">
                    <a:alpha val="43137"/>
                  </a:srgbClr>
                </a:outerShdw>
              </a:effectLst>
              <a:latin typeface="+mj-lt"/>
            </a:endParaRPr>
          </a:p>
        </p:txBody>
      </p:sp>
      <p:sp>
        <p:nvSpPr>
          <p:cNvPr id="5" name="Rectangle 10"/>
          <p:cNvSpPr>
            <a:spLocks noChangeArrowheads="1"/>
          </p:cNvSpPr>
          <p:nvPr/>
        </p:nvSpPr>
        <p:spPr bwMode="auto">
          <a:xfrm>
            <a:off x="1651000" y="4462603"/>
            <a:ext cx="7264400" cy="1325620"/>
          </a:xfrm>
          <a:prstGeom prst="rect">
            <a:avLst/>
          </a:prstGeom>
          <a:noFill/>
          <a:ln w="9360" algn="ctr">
            <a:noFill/>
            <a:miter lim="800000"/>
            <a:headEnd/>
            <a:tailEnd/>
          </a:ln>
        </p:spPr>
        <p:txBody>
          <a:bodyPr lIns="90000" tIns="46800" rIns="90000" bIns="46800">
            <a:spAutoFit/>
          </a:bodyPr>
          <a:lstStyle/>
          <a:p>
            <a:pPr marL="177800" indent="-177800" algn="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dirty="0" smtClean="0">
                <a:solidFill>
                  <a:schemeClr val="tx2"/>
                </a:solidFill>
                <a:latin typeface="+mn-lt"/>
              </a:rPr>
              <a:t>For more information:</a:t>
            </a:r>
            <a:endParaRPr lang="en-US" sz="2000" dirty="0">
              <a:solidFill>
                <a:schemeClr val="tx2"/>
              </a:solidFill>
              <a:latin typeface="+mn-lt"/>
            </a:endParaRPr>
          </a:p>
          <a:p>
            <a:pPr marL="177800" indent="-177800" algn="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dirty="0">
                <a:solidFill>
                  <a:schemeClr val="tx2"/>
                </a:solidFill>
                <a:latin typeface="+mn-lt"/>
                <a:hlinkClick r:id="rId3"/>
              </a:rPr>
              <a:t>http</a:t>
            </a:r>
            <a:r>
              <a:rPr lang="en-US" sz="2000" dirty="0" smtClean="0">
                <a:solidFill>
                  <a:schemeClr val="tx2"/>
                </a:solidFill>
                <a:latin typeface="+mn-lt"/>
                <a:hlinkClick r:id="rId3"/>
              </a:rPr>
              <a:t>://www.worldbank.org/debt</a:t>
            </a:r>
            <a:endParaRPr lang="en-US" sz="2000" dirty="0" smtClean="0">
              <a:solidFill>
                <a:schemeClr val="tx2"/>
              </a:solidFill>
              <a:latin typeface="+mn-lt"/>
            </a:endParaRPr>
          </a:p>
          <a:p>
            <a:pPr marL="177800" indent="-177800" algn="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000" dirty="0" smtClean="0">
              <a:solidFill>
                <a:schemeClr val="tx2"/>
              </a:solidFill>
              <a:latin typeface="+mn-lt"/>
            </a:endParaRPr>
          </a:p>
          <a:p>
            <a:pPr marL="177800" indent="-177800" algn="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000" dirty="0">
              <a:solidFill>
                <a:schemeClr val="tx2"/>
              </a:solidFill>
              <a:latin typeface="+mn-lt"/>
            </a:endParaRPr>
          </a:p>
        </p:txBody>
      </p:sp>
      <p:sp>
        <p:nvSpPr>
          <p:cNvPr id="2" name="Slide Number Placeholder 1"/>
          <p:cNvSpPr>
            <a:spLocks noGrp="1"/>
          </p:cNvSpPr>
          <p:nvPr>
            <p:ph type="sldNum" sz="quarter" idx="12"/>
          </p:nvPr>
        </p:nvSpPr>
        <p:spPr/>
        <p:txBody>
          <a:bodyPr/>
          <a:lstStyle/>
          <a:p>
            <a:fld id="{74257DF4-EE94-47E1-B6F2-D8A65678173F}" type="slidenum">
              <a:rPr lang="en-US" smtClean="0"/>
              <a:pPr/>
              <a:t>19</a:t>
            </a:fld>
            <a:endParaRPr lang="en-US" dirty="0"/>
          </a:p>
        </p:txBody>
      </p:sp>
    </p:spTree>
    <p:extLst>
      <p:ext uri="{BB962C8B-B14F-4D97-AF65-F5344CB8AC3E}">
        <p14:creationId xmlns:p14="http://schemas.microsoft.com/office/powerpoint/2010/main" val="30260799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752600"/>
            <a:ext cx="8839200" cy="1470025"/>
          </a:xfrm>
        </p:spPr>
        <p:txBody>
          <a:bodyPr>
            <a:normAutofit/>
          </a:bodyPr>
          <a:lstStyle/>
          <a:p>
            <a:pPr marL="514350" indent="-514350">
              <a:lnSpc>
                <a:spcPct val="110000"/>
              </a:lnSpc>
            </a:pPr>
            <a:r>
              <a:rPr lang="en-US" b="1" dirty="0" smtClean="0"/>
              <a:t>1. What </a:t>
            </a:r>
            <a:r>
              <a:rPr lang="en-US" b="1" dirty="0"/>
              <a:t>has </a:t>
            </a:r>
            <a:r>
              <a:rPr lang="en-US" b="1" dirty="0" smtClean="0"/>
              <a:t>been achieved</a:t>
            </a:r>
            <a:endParaRPr lang="en-US" b="1" dirty="0"/>
          </a:p>
        </p:txBody>
      </p:sp>
    </p:spTree>
    <p:extLst>
      <p:ext uri="{BB962C8B-B14F-4D97-AF65-F5344CB8AC3E}">
        <p14:creationId xmlns:p14="http://schemas.microsoft.com/office/powerpoint/2010/main" val="3735997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0" y="152400"/>
            <a:ext cx="9144000" cy="1143000"/>
          </a:xfrm>
        </p:spPr>
        <p:txBody>
          <a:bodyPr>
            <a:normAutofit/>
          </a:bodyPr>
          <a:lstStyle/>
          <a:p>
            <a:pPr algn="l"/>
            <a:r>
              <a:rPr lang="en-US" sz="2800" b="1" dirty="0"/>
              <a:t>1</a:t>
            </a:r>
            <a:r>
              <a:rPr lang="en-US" sz="2800" b="1" dirty="0" smtClean="0"/>
              <a:t>.  What has been achieved</a:t>
            </a:r>
            <a:br>
              <a:rPr lang="en-US" sz="2800" b="1" dirty="0" smtClean="0"/>
            </a:br>
            <a:r>
              <a:rPr lang="en-US" sz="2000" b="1" dirty="0" smtClean="0"/>
              <a:t>Substantial debt relief has been committed</a:t>
            </a:r>
            <a:endParaRPr lang="en-US" sz="2000" dirty="0"/>
          </a:p>
        </p:txBody>
      </p:sp>
      <p:sp>
        <p:nvSpPr>
          <p:cNvPr id="2" name="Slide Number Placeholder 1"/>
          <p:cNvSpPr>
            <a:spLocks noGrp="1"/>
          </p:cNvSpPr>
          <p:nvPr>
            <p:ph type="sldNum" sz="quarter" idx="12"/>
          </p:nvPr>
        </p:nvSpPr>
        <p:spPr/>
        <p:txBody>
          <a:bodyPr/>
          <a:lstStyle/>
          <a:p>
            <a:fld id="{74257DF4-EE94-47E1-B6F2-D8A65678173F}" type="slidenum">
              <a:rPr lang="en-US" smtClean="0"/>
              <a:t>3</a:t>
            </a:fld>
            <a:endParaRPr lang="en-US"/>
          </a:p>
        </p:txBody>
      </p:sp>
      <p:sp>
        <p:nvSpPr>
          <p:cNvPr id="12" name="Content Placeholder 2"/>
          <p:cNvSpPr>
            <a:spLocks noGrp="1"/>
          </p:cNvSpPr>
          <p:nvPr>
            <p:ph idx="1"/>
          </p:nvPr>
        </p:nvSpPr>
        <p:spPr>
          <a:xfrm>
            <a:off x="5181600" y="1447800"/>
            <a:ext cx="3810000" cy="4757737"/>
          </a:xfrm>
        </p:spPr>
        <p:txBody>
          <a:bodyPr>
            <a:normAutofit fontScale="62500" lnSpcReduction="20000"/>
          </a:bodyPr>
          <a:lstStyle/>
          <a:p>
            <a:pPr marL="0" indent="0">
              <a:lnSpc>
                <a:spcPct val="120000"/>
              </a:lnSpc>
              <a:spcBef>
                <a:spcPts val="1200"/>
              </a:spcBef>
              <a:spcAft>
                <a:spcPts val="1200"/>
              </a:spcAft>
              <a:buNone/>
            </a:pPr>
            <a:r>
              <a:rPr lang="en-US" sz="4000" b="1" dirty="0"/>
              <a:t>to </a:t>
            </a:r>
            <a:r>
              <a:rPr lang="en-US" sz="4000" b="1" dirty="0" smtClean="0"/>
              <a:t>39 HIPC eligible countries</a:t>
            </a:r>
            <a:r>
              <a:rPr lang="en-US" sz="3800" b="1" dirty="0" smtClean="0"/>
              <a:t>:</a:t>
            </a:r>
            <a:endParaRPr lang="en-US" sz="3800" dirty="0"/>
          </a:p>
          <a:p>
            <a:pPr marL="225425" lvl="1" indent="-225425">
              <a:lnSpc>
                <a:spcPct val="120000"/>
              </a:lnSpc>
              <a:spcBef>
                <a:spcPts val="1200"/>
              </a:spcBef>
              <a:spcAft>
                <a:spcPts val="1200"/>
              </a:spcAft>
              <a:buFont typeface="Wingdings" pitchFamily="2" charset="2"/>
              <a:buChar char="ü"/>
            </a:pPr>
            <a:r>
              <a:rPr lang="en-US" sz="2900" dirty="0" smtClean="0"/>
              <a:t>Estimated </a:t>
            </a:r>
            <a:r>
              <a:rPr lang="en-US" sz="2900" b="1" dirty="0" smtClean="0"/>
              <a:t>US$116</a:t>
            </a:r>
            <a:r>
              <a:rPr lang="en-US" sz="2900" dirty="0" smtClean="0"/>
              <a:t> billion have been committed under the HIPC (US$75 billion) and the MDRI (US$41 billion) </a:t>
            </a:r>
            <a:r>
              <a:rPr lang="en-US" sz="2900" dirty="0" smtClean="0"/>
              <a:t>Initiatives.</a:t>
            </a:r>
            <a:endParaRPr lang="en-US" sz="2900" dirty="0" smtClean="0"/>
          </a:p>
          <a:p>
            <a:pPr marL="225425" lvl="1" indent="-225425">
              <a:lnSpc>
                <a:spcPct val="120000"/>
              </a:lnSpc>
              <a:spcBef>
                <a:spcPts val="1200"/>
              </a:spcBef>
              <a:spcAft>
                <a:spcPts val="1200"/>
              </a:spcAft>
              <a:buFont typeface="Wingdings" pitchFamily="2" charset="2"/>
              <a:buChar char="ü"/>
            </a:pPr>
            <a:r>
              <a:rPr lang="en-US" sz="2900" dirty="0" smtClean="0"/>
              <a:t>Paris Club (36.4%) with </a:t>
            </a:r>
            <a:r>
              <a:rPr lang="en-US" sz="2900" dirty="0" smtClean="0"/>
              <a:t>Multilaterals – IDA (</a:t>
            </a:r>
            <a:r>
              <a:rPr lang="en-US" sz="2900" dirty="0" smtClean="0"/>
              <a:t>19.4%), other MDBs (16.5%) and the IMF (8.5%) </a:t>
            </a:r>
            <a:r>
              <a:rPr lang="en-US" sz="2900" dirty="0"/>
              <a:t>– account </a:t>
            </a:r>
            <a:r>
              <a:rPr lang="en-US" sz="2900" dirty="0" smtClean="0"/>
              <a:t>for </a:t>
            </a:r>
            <a:r>
              <a:rPr lang="en-US" sz="2900" dirty="0" smtClean="0"/>
              <a:t>4/5 </a:t>
            </a:r>
            <a:r>
              <a:rPr lang="en-US" sz="2900" dirty="0" smtClean="0"/>
              <a:t>of the </a:t>
            </a:r>
            <a:r>
              <a:rPr lang="en-US" sz="2900" dirty="0" smtClean="0"/>
              <a:t>HIPC debt </a:t>
            </a:r>
            <a:r>
              <a:rPr lang="en-US" sz="2900" dirty="0" smtClean="0"/>
              <a:t>relief </a:t>
            </a:r>
            <a:r>
              <a:rPr lang="en-US" sz="2900" dirty="0" smtClean="0"/>
              <a:t>costs.</a:t>
            </a:r>
            <a:endParaRPr lang="en-US" sz="1800" b="1" dirty="0" smtClean="0"/>
          </a:p>
        </p:txBody>
      </p:sp>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450" y="1752600"/>
            <a:ext cx="4781550" cy="248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450" y="1309337"/>
            <a:ext cx="447675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1450" y="4238625"/>
            <a:ext cx="4781550" cy="216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139965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67800" cy="1143000"/>
          </a:xfrm>
        </p:spPr>
        <p:txBody>
          <a:bodyPr>
            <a:noAutofit/>
          </a:bodyPr>
          <a:lstStyle/>
          <a:p>
            <a:pPr algn="l"/>
            <a:r>
              <a:rPr lang="en-US" sz="2400" b="1" dirty="0" smtClean="0"/>
              <a:t>1. </a:t>
            </a:r>
            <a:r>
              <a:rPr lang="en-US" sz="2400" b="1" dirty="0"/>
              <a:t>What has been achieved</a:t>
            </a:r>
            <a:br>
              <a:rPr lang="en-US" sz="2400" b="1" dirty="0"/>
            </a:br>
            <a:r>
              <a:rPr lang="en-US" sz="2000" b="1" dirty="0" smtClean="0"/>
              <a:t>The </a:t>
            </a:r>
            <a:r>
              <a:rPr lang="en-US" sz="2000" b="1" dirty="0"/>
              <a:t>HIPC/MDRI Initiative </a:t>
            </a:r>
            <a:r>
              <a:rPr lang="en-US" sz="2000" b="1" dirty="0" smtClean="0"/>
              <a:t>is Almost Fully Implemented</a:t>
            </a:r>
            <a:endParaRPr lang="en-US" sz="2000" dirty="0"/>
          </a:p>
        </p:txBody>
      </p:sp>
      <p:sp>
        <p:nvSpPr>
          <p:cNvPr id="3" name="Content Placeholder 2"/>
          <p:cNvSpPr>
            <a:spLocks noGrp="1"/>
          </p:cNvSpPr>
          <p:nvPr>
            <p:ph idx="1"/>
          </p:nvPr>
        </p:nvSpPr>
        <p:spPr>
          <a:xfrm>
            <a:off x="5029200" y="1447800"/>
            <a:ext cx="3886200" cy="4800600"/>
          </a:xfrm>
        </p:spPr>
        <p:txBody>
          <a:bodyPr>
            <a:normAutofit fontScale="47500" lnSpcReduction="20000"/>
          </a:bodyPr>
          <a:lstStyle/>
          <a:p>
            <a:pPr marL="0" indent="0">
              <a:buNone/>
            </a:pPr>
            <a:r>
              <a:rPr lang="en-US" sz="3800" b="1" dirty="0"/>
              <a:t>Considerable progress has been achieved under </a:t>
            </a:r>
            <a:r>
              <a:rPr lang="en-US" sz="3800" b="1" dirty="0" smtClean="0"/>
              <a:t>HIPC Initiative</a:t>
            </a:r>
          </a:p>
          <a:p>
            <a:pPr marL="0" indent="0">
              <a:buNone/>
            </a:pPr>
            <a:endParaRPr lang="en-US" dirty="0"/>
          </a:p>
          <a:p>
            <a:pPr marL="225425" lvl="1" indent="-225425">
              <a:buFont typeface="Wingdings" pitchFamily="2" charset="2"/>
              <a:buChar char="ü"/>
            </a:pPr>
            <a:r>
              <a:rPr lang="en-US" sz="3400" dirty="0"/>
              <a:t>35 out of 39 HIPC eligible countries have completed the Initiative</a:t>
            </a:r>
          </a:p>
          <a:p>
            <a:pPr marL="0" lvl="1" indent="0">
              <a:buNone/>
            </a:pPr>
            <a:endParaRPr lang="en-US" sz="3400" dirty="0"/>
          </a:p>
          <a:p>
            <a:pPr marL="225425" lvl="1" indent="-225425">
              <a:buFont typeface="Wingdings" pitchFamily="2" charset="2"/>
              <a:buChar char="ü"/>
            </a:pPr>
            <a:r>
              <a:rPr lang="en-US" sz="3400" b="1" dirty="0" smtClean="0"/>
              <a:t>Chad</a:t>
            </a:r>
            <a:r>
              <a:rPr lang="en-US" sz="3400" dirty="0" smtClean="0"/>
              <a:t> aims to reach HIPC Initiative’s completion point by end 2014</a:t>
            </a:r>
            <a:endParaRPr lang="en-US" sz="3400" dirty="0"/>
          </a:p>
          <a:p>
            <a:pPr marL="225425" lvl="1" indent="-225425">
              <a:buNone/>
            </a:pPr>
            <a:endParaRPr lang="en-US" sz="3400" dirty="0"/>
          </a:p>
          <a:p>
            <a:pPr marL="225425" lvl="1" indent="-225425">
              <a:buFont typeface="Wingdings" pitchFamily="2" charset="2"/>
              <a:buChar char="ü"/>
            </a:pPr>
            <a:r>
              <a:rPr lang="en-US" sz="3400" dirty="0"/>
              <a:t>Only </a:t>
            </a:r>
            <a:r>
              <a:rPr lang="en-US" sz="3400" u="sng" dirty="0"/>
              <a:t>three</a:t>
            </a:r>
            <a:r>
              <a:rPr lang="en-US" sz="3400" dirty="0"/>
              <a:t> </a:t>
            </a:r>
            <a:r>
              <a:rPr lang="en-US" sz="3400" dirty="0" smtClean="0"/>
              <a:t>eligible HIPCs </a:t>
            </a:r>
            <a:r>
              <a:rPr lang="en-US" sz="3400" dirty="0"/>
              <a:t>that wish to avail </a:t>
            </a:r>
            <a:r>
              <a:rPr lang="en-US" sz="3400" dirty="0" smtClean="0"/>
              <a:t>to the Initiative </a:t>
            </a:r>
            <a:r>
              <a:rPr lang="en-US" sz="3400" dirty="0"/>
              <a:t>(</a:t>
            </a:r>
            <a:r>
              <a:rPr lang="en-US" sz="3400" b="1" dirty="0"/>
              <a:t>Eritrea, Somalia and Sudan</a:t>
            </a:r>
            <a:r>
              <a:rPr lang="en-US" sz="3400" dirty="0"/>
              <a:t>) have not reached the decision </a:t>
            </a:r>
            <a:r>
              <a:rPr lang="en-US" sz="3400" dirty="0" smtClean="0"/>
              <a:t>point</a:t>
            </a:r>
          </a:p>
          <a:p>
            <a:pPr marL="0" lvl="1" indent="0">
              <a:buNone/>
            </a:pPr>
            <a:endParaRPr lang="en-US" sz="3400" dirty="0" smtClean="0"/>
          </a:p>
          <a:p>
            <a:pPr marL="225425" lvl="1" indent="-225425">
              <a:buFont typeface="Wingdings" pitchFamily="2" charset="2"/>
              <a:buChar char="ü"/>
            </a:pPr>
            <a:r>
              <a:rPr lang="en-US" sz="3400" b="1" dirty="0" smtClean="0"/>
              <a:t>Zimbabwe</a:t>
            </a:r>
            <a:r>
              <a:rPr lang="en-US" sz="3400" dirty="0" smtClean="0"/>
              <a:t>’s </a:t>
            </a:r>
            <a:r>
              <a:rPr lang="en-US" sz="3400" dirty="0" smtClean="0"/>
              <a:t>eligibility is being </a:t>
            </a:r>
            <a:r>
              <a:rPr lang="en-US" sz="3400" dirty="0" smtClean="0"/>
              <a:t>assessed</a:t>
            </a:r>
            <a:endParaRPr lang="en-US" sz="3400" dirty="0"/>
          </a:p>
          <a:p>
            <a:pPr marL="225425" lvl="1" indent="-225425">
              <a:buFont typeface="Wingdings" pitchFamily="2" charset="2"/>
              <a:buChar char="ü"/>
            </a:pPr>
            <a:endParaRPr lang="en-US" sz="3400" dirty="0"/>
          </a:p>
          <a:p>
            <a:pPr marL="0" indent="0">
              <a:buNone/>
            </a:pPr>
            <a:endParaRPr lang="en-US" sz="1800" b="1" dirty="0" smtClean="0"/>
          </a:p>
          <a:p>
            <a:pPr>
              <a:buFont typeface="Wingdings" pitchFamily="2" charset="2"/>
              <a:buChar char="ü"/>
            </a:pPr>
            <a:endParaRPr lang="en-US" sz="1800" dirty="0"/>
          </a:p>
          <a:p>
            <a:pPr marL="0" indent="0">
              <a:buNone/>
            </a:pPr>
            <a:endParaRPr lang="en-US" sz="1800" b="1" dirty="0" smtClean="0"/>
          </a:p>
        </p:txBody>
      </p:sp>
      <p:sp>
        <p:nvSpPr>
          <p:cNvPr id="5" name="Slide Number Placeholder 4"/>
          <p:cNvSpPr>
            <a:spLocks noGrp="1"/>
          </p:cNvSpPr>
          <p:nvPr>
            <p:ph type="sldNum" sz="quarter" idx="12"/>
          </p:nvPr>
        </p:nvSpPr>
        <p:spPr/>
        <p:txBody>
          <a:bodyPr/>
          <a:lstStyle/>
          <a:p>
            <a:fld id="{74257DF4-EE94-47E1-B6F2-D8A65678173F}" type="slidenum">
              <a:rPr lang="en-US" smtClean="0"/>
              <a:t>4</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447800"/>
            <a:ext cx="4800600" cy="4800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33400" y="1448191"/>
            <a:ext cx="639919" cy="261610"/>
          </a:xfrm>
          <a:prstGeom prst="rect">
            <a:avLst/>
          </a:prstGeom>
          <a:noFill/>
        </p:spPr>
        <p:txBody>
          <a:bodyPr wrap="none" rtlCol="0">
            <a:spAutoFit/>
          </a:bodyPr>
          <a:lstStyle/>
          <a:p>
            <a:r>
              <a:rPr lang="en-US" sz="1100" dirty="0" smtClean="0"/>
              <a:t>%GDP</a:t>
            </a:r>
            <a:endParaRPr lang="en-US" sz="1100" dirty="0"/>
          </a:p>
        </p:txBody>
      </p:sp>
    </p:spTree>
    <p:extLst>
      <p:ext uri="{BB962C8B-B14F-4D97-AF65-F5344CB8AC3E}">
        <p14:creationId xmlns:p14="http://schemas.microsoft.com/office/powerpoint/2010/main" val="198948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p:spPr>
        <p:txBody>
          <a:bodyPr>
            <a:noAutofit/>
          </a:bodyPr>
          <a:lstStyle/>
          <a:p>
            <a:pPr algn="l"/>
            <a:r>
              <a:rPr lang="en-US" sz="2400" b="1" dirty="0"/>
              <a:t>1</a:t>
            </a:r>
            <a:r>
              <a:rPr lang="en-US" sz="2400" b="1" dirty="0" smtClean="0"/>
              <a:t>. </a:t>
            </a:r>
            <a:r>
              <a:rPr lang="en-US" sz="2400" b="1" dirty="0"/>
              <a:t>What has been achieved</a:t>
            </a:r>
            <a:br>
              <a:rPr lang="en-US" sz="2400" b="1" dirty="0"/>
            </a:br>
            <a:r>
              <a:rPr lang="en-US" sz="2000" b="1" dirty="0" smtClean="0"/>
              <a:t>Dealing with External Commercial Debt in LICs</a:t>
            </a:r>
            <a:endParaRPr lang="en-US" sz="2000" b="1" dirty="0"/>
          </a:p>
        </p:txBody>
      </p:sp>
      <p:pic>
        <p:nvPicPr>
          <p:cNvPr id="4" name="Picture 5"/>
          <p:cNvPicPr>
            <a:picLocks noGrp="1" noChangeAspect="1" noChangeArrowheads="1"/>
          </p:cNvPicPr>
          <p:nvPr>
            <p:ph idx="1"/>
          </p:nvPr>
        </p:nvPicPr>
        <p:blipFill>
          <a:blip r:embed="rId3" cstate="print"/>
          <a:srcRect/>
          <a:stretch>
            <a:fillRect/>
          </a:stretch>
        </p:blipFill>
        <p:spPr bwMode="auto">
          <a:xfrm>
            <a:off x="152400" y="2052567"/>
            <a:ext cx="5333999" cy="4272033"/>
          </a:xfrm>
          <a:prstGeom prst="rect">
            <a:avLst/>
          </a:prstGeom>
          <a:noFill/>
        </p:spPr>
      </p:pic>
      <p:sp>
        <p:nvSpPr>
          <p:cNvPr id="8" name="TextBox 7"/>
          <p:cNvSpPr txBox="1"/>
          <p:nvPr/>
        </p:nvSpPr>
        <p:spPr>
          <a:xfrm>
            <a:off x="5486400" y="2438400"/>
            <a:ext cx="3505200" cy="3447098"/>
          </a:xfrm>
          <a:prstGeom prst="rect">
            <a:avLst/>
          </a:prstGeom>
          <a:noFill/>
        </p:spPr>
        <p:txBody>
          <a:bodyPr wrap="square" rtlCol="0">
            <a:spAutoFit/>
          </a:bodyPr>
          <a:lstStyle/>
          <a:p>
            <a:pPr marL="285750" lvl="0" indent="-285750" fontAlgn="base">
              <a:spcBef>
                <a:spcPts val="1200"/>
              </a:spcBef>
              <a:spcAft>
                <a:spcPts val="1200"/>
              </a:spcAft>
              <a:buFont typeface="Wingdings" panose="05000000000000000000" pitchFamily="2" charset="2"/>
              <a:buChar char="ü"/>
              <a:tabLst>
                <a:tab pos="457200" algn="l"/>
              </a:tabLst>
            </a:pPr>
            <a:r>
              <a:rPr lang="en-US" dirty="0">
                <a:latin typeface="Times New Roman" pitchFamily="18" charset="0"/>
                <a:ea typeface="Times New Roman" pitchFamily="18" charset="0"/>
                <a:cs typeface="Times New Roman" pitchFamily="18" charset="0"/>
              </a:rPr>
              <a:t>On average, buyback prices on DRF-supported operations have declined, </a:t>
            </a:r>
            <a:r>
              <a:rPr lang="en-US" dirty="0" smtClean="0">
                <a:latin typeface="Times New Roman" pitchFamily="18" charset="0"/>
                <a:ea typeface="Times New Roman" pitchFamily="18" charset="0"/>
                <a:cs typeface="Times New Roman" pitchFamily="18" charset="0"/>
              </a:rPr>
              <a:t>while creditor </a:t>
            </a:r>
            <a:r>
              <a:rPr lang="en-US" dirty="0">
                <a:latin typeface="Times New Roman" pitchFamily="18" charset="0"/>
                <a:ea typeface="Times New Roman" pitchFamily="18" charset="0"/>
                <a:cs typeface="Times New Roman" pitchFamily="18" charset="0"/>
              </a:rPr>
              <a:t>participation rates have remained high</a:t>
            </a:r>
            <a:r>
              <a:rPr lang="en-US" dirty="0" smtClean="0">
                <a:latin typeface="Times New Roman" pitchFamily="18" charset="0"/>
                <a:ea typeface="Times New Roman" pitchFamily="18" charset="0"/>
                <a:cs typeface="Times New Roman" pitchFamily="18" charset="0"/>
              </a:rPr>
              <a:t>.</a:t>
            </a:r>
          </a:p>
          <a:p>
            <a:pPr marL="285750" indent="-285750" fontAlgn="base">
              <a:spcBef>
                <a:spcPts val="1200"/>
              </a:spcBef>
              <a:spcAft>
                <a:spcPts val="1200"/>
              </a:spcAft>
              <a:buFont typeface="Wingdings" panose="05000000000000000000" pitchFamily="2" charset="2"/>
              <a:buChar char="ü"/>
              <a:tabLst>
                <a:tab pos="457200" algn="l"/>
              </a:tabLst>
            </a:pPr>
            <a:r>
              <a:rPr lang="en-US" dirty="0" smtClean="0">
                <a:latin typeface="Times New Roman" pitchFamily="18" charset="0"/>
                <a:ea typeface="Times New Roman" pitchFamily="18" charset="0"/>
                <a:cs typeface="Times New Roman" pitchFamily="18" charset="0"/>
              </a:rPr>
              <a:t>Since </a:t>
            </a:r>
            <a:r>
              <a:rPr lang="en-US" dirty="0" smtClean="0">
                <a:latin typeface="Times New Roman" pitchFamily="18" charset="0"/>
                <a:ea typeface="Times New Roman" pitchFamily="18" charset="0"/>
                <a:cs typeface="Times New Roman" pitchFamily="18" charset="0"/>
              </a:rPr>
              <a:t>2004 </a:t>
            </a:r>
            <a:r>
              <a:rPr lang="en-US" dirty="0" smtClean="0">
                <a:latin typeface="Times New Roman" pitchFamily="18" charset="0"/>
                <a:ea typeface="Times New Roman" pitchFamily="18" charset="0"/>
                <a:cs typeface="Times New Roman" pitchFamily="18" charset="0"/>
              </a:rPr>
              <a:t>formal link of DRF to HIPC, participation rates have increased, although further effort is needed to resolve the remaining stock of external commercial </a:t>
            </a:r>
            <a:r>
              <a:rPr lang="en-US" dirty="0" smtClean="0">
                <a:latin typeface="Times New Roman" pitchFamily="18" charset="0"/>
                <a:ea typeface="Times New Roman" pitchFamily="18" charset="0"/>
                <a:cs typeface="Times New Roman" pitchFamily="18" charset="0"/>
              </a:rPr>
              <a:t>debt.</a:t>
            </a:r>
            <a:endParaRPr lang="en-US" dirty="0">
              <a:latin typeface="Times New Roman" pitchFamily="18" charset="0"/>
              <a:ea typeface="Times New Roman" pitchFamily="18" charset="0"/>
              <a:cs typeface="Times New Roman" pitchFamily="18" charset="0"/>
            </a:endParaRPr>
          </a:p>
        </p:txBody>
      </p:sp>
      <p:sp>
        <p:nvSpPr>
          <p:cNvPr id="3" name="TextBox 2"/>
          <p:cNvSpPr txBox="1"/>
          <p:nvPr/>
        </p:nvSpPr>
        <p:spPr>
          <a:xfrm>
            <a:off x="25730" y="1434935"/>
            <a:ext cx="7772400" cy="646331"/>
          </a:xfrm>
          <a:prstGeom prst="rect">
            <a:avLst/>
          </a:prstGeom>
          <a:noFill/>
        </p:spPr>
        <p:txBody>
          <a:bodyPr wrap="square" rtlCol="0">
            <a:spAutoFit/>
          </a:bodyPr>
          <a:lstStyle/>
          <a:p>
            <a:r>
              <a:rPr lang="en-US" b="1" dirty="0"/>
              <a:t>The World Bank’s Debt Reduction Facility (DRF</a:t>
            </a:r>
            <a:r>
              <a:rPr lang="en-US" b="1" dirty="0" smtClean="0"/>
              <a:t>) has supported US$10 billion in buybacks in 21 HIPC countries</a:t>
            </a:r>
            <a:endParaRPr lang="en-US" dirty="0"/>
          </a:p>
        </p:txBody>
      </p:sp>
      <p:sp>
        <p:nvSpPr>
          <p:cNvPr id="5" name="Slide Number Placeholder 4"/>
          <p:cNvSpPr>
            <a:spLocks noGrp="1"/>
          </p:cNvSpPr>
          <p:nvPr>
            <p:ph type="sldNum" sz="quarter" idx="12"/>
          </p:nvPr>
        </p:nvSpPr>
        <p:spPr>
          <a:xfrm>
            <a:off x="3581400" y="6254968"/>
            <a:ext cx="2133600" cy="365125"/>
          </a:xfrm>
        </p:spPr>
        <p:txBody>
          <a:bodyPr/>
          <a:lstStyle/>
          <a:p>
            <a:fld id="{74257DF4-EE94-47E1-B6F2-D8A65678173F}" type="slidenum">
              <a:rPr lang="en-US" smtClean="0"/>
              <a:t>5</a:t>
            </a:fld>
            <a:endParaRPr lang="en-US"/>
          </a:p>
        </p:txBody>
      </p:sp>
    </p:spTree>
    <p:extLst>
      <p:ext uri="{BB962C8B-B14F-4D97-AF65-F5344CB8AC3E}">
        <p14:creationId xmlns:p14="http://schemas.microsoft.com/office/powerpoint/2010/main" val="3663010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b="1" dirty="0"/>
              <a:t>1</a:t>
            </a:r>
            <a:r>
              <a:rPr lang="en-US" sz="2400" b="1" dirty="0" smtClean="0"/>
              <a:t>. </a:t>
            </a:r>
            <a:r>
              <a:rPr lang="en-US" sz="2400" b="1" dirty="0"/>
              <a:t>What has been achieved</a:t>
            </a:r>
            <a:br>
              <a:rPr lang="en-US" sz="2400" b="1" dirty="0"/>
            </a:br>
            <a:r>
              <a:rPr lang="en-US" sz="2000" b="1" dirty="0" smtClean="0"/>
              <a:t>Risk of Debt Distress Has </a:t>
            </a:r>
            <a:r>
              <a:rPr lang="en-US" sz="2000" b="1" dirty="0" smtClean="0"/>
              <a:t>Fallen for HIPCs</a:t>
            </a:r>
            <a:endParaRPr lang="en-US" sz="2000" b="1" dirty="0"/>
          </a:p>
        </p:txBody>
      </p:sp>
      <p:sp>
        <p:nvSpPr>
          <p:cNvPr id="3" name="Content Placeholder 2"/>
          <p:cNvSpPr>
            <a:spLocks noGrp="1"/>
          </p:cNvSpPr>
          <p:nvPr>
            <p:ph sz="half" idx="1"/>
          </p:nvPr>
        </p:nvSpPr>
        <p:spPr>
          <a:xfrm>
            <a:off x="152400" y="1600200"/>
            <a:ext cx="4343400" cy="4525963"/>
          </a:xfrm>
        </p:spPr>
        <p:txBody>
          <a:bodyPr>
            <a:normAutofit fontScale="85000" lnSpcReduction="10000"/>
          </a:bodyPr>
          <a:lstStyle/>
          <a:p>
            <a:pPr>
              <a:buFont typeface="Wingdings" pitchFamily="2" charset="2"/>
              <a:buChar char="Ø"/>
            </a:pPr>
            <a:r>
              <a:rPr lang="en-US" sz="2400" dirty="0" smtClean="0">
                <a:latin typeface="Arial" pitchFamily="34" charset="0"/>
                <a:cs typeface="Arial" pitchFamily="34" charset="0"/>
              </a:rPr>
              <a:t>Countries </a:t>
            </a:r>
            <a:r>
              <a:rPr lang="en-US" sz="2400" dirty="0">
                <a:latin typeface="Arial" pitchFamily="34" charset="0"/>
                <a:cs typeface="Arial" pitchFamily="34" charset="0"/>
              </a:rPr>
              <a:t>in debt distress or at high risk of distress fell from 18 to </a:t>
            </a:r>
            <a:r>
              <a:rPr lang="en-US" sz="2400" dirty="0" smtClean="0">
                <a:latin typeface="Arial" pitchFamily="34" charset="0"/>
                <a:cs typeface="Arial" pitchFamily="34" charset="0"/>
              </a:rPr>
              <a:t>8.</a:t>
            </a:r>
          </a:p>
          <a:p>
            <a:pPr>
              <a:buFont typeface="Wingdings" pitchFamily="2" charset="2"/>
              <a:buChar char="Ø"/>
            </a:pPr>
            <a:r>
              <a:rPr lang="en-US" sz="2400" dirty="0" smtClean="0">
                <a:latin typeface="Arial" pitchFamily="34" charset="0"/>
                <a:cs typeface="Arial" pitchFamily="34" charset="0"/>
              </a:rPr>
              <a:t>Countries </a:t>
            </a:r>
            <a:r>
              <a:rPr lang="en-US" sz="2400" dirty="0">
                <a:latin typeface="Arial" pitchFamily="34" charset="0"/>
                <a:cs typeface="Arial" pitchFamily="34" charset="0"/>
              </a:rPr>
              <a:t>at low risk almost tripled from 5 to </a:t>
            </a:r>
            <a:r>
              <a:rPr lang="en-US" sz="2400" dirty="0" smtClean="0">
                <a:latin typeface="Arial" pitchFamily="34" charset="0"/>
                <a:cs typeface="Arial" pitchFamily="34" charset="0"/>
              </a:rPr>
              <a:t>13.</a:t>
            </a:r>
            <a:endParaRPr lang="en-US" sz="2400" dirty="0">
              <a:latin typeface="Arial" pitchFamily="34" charset="0"/>
              <a:cs typeface="Arial" pitchFamily="34" charset="0"/>
            </a:endParaRPr>
          </a:p>
          <a:p>
            <a:pPr>
              <a:buFont typeface="Wingdings" pitchFamily="2" charset="2"/>
              <a:buChar char="Ø"/>
            </a:pPr>
            <a:r>
              <a:rPr lang="en-US" sz="2400" dirty="0" smtClean="0">
                <a:latin typeface="Arial" pitchFamily="34" charset="0"/>
                <a:cs typeface="Arial" pitchFamily="34" charset="0"/>
              </a:rPr>
              <a:t>Debt </a:t>
            </a:r>
            <a:r>
              <a:rPr lang="en-US" sz="2400" dirty="0">
                <a:latin typeface="Arial" pitchFamily="34" charset="0"/>
                <a:cs typeface="Arial" pitchFamily="34" charset="0"/>
              </a:rPr>
              <a:t>relief has opened space for </a:t>
            </a:r>
            <a:r>
              <a:rPr lang="en-US" sz="2400" dirty="0" smtClean="0">
                <a:latin typeface="Arial" pitchFamily="34" charset="0"/>
                <a:cs typeface="Arial" pitchFamily="34" charset="0"/>
              </a:rPr>
              <a:t>countries to contract </a:t>
            </a:r>
            <a:r>
              <a:rPr lang="en-US" sz="2400" dirty="0">
                <a:latin typeface="Arial" pitchFamily="34" charset="0"/>
                <a:cs typeface="Arial" pitchFamily="34" charset="0"/>
              </a:rPr>
              <a:t>new debt, including </a:t>
            </a:r>
            <a:r>
              <a:rPr lang="en-US" sz="2400" dirty="0" smtClean="0">
                <a:latin typeface="Arial" pitchFamily="34" charset="0"/>
                <a:cs typeface="Arial" pitchFamily="34" charset="0"/>
              </a:rPr>
              <a:t>non-concessional, </a:t>
            </a:r>
            <a:r>
              <a:rPr lang="en-US" sz="2400" dirty="0">
                <a:latin typeface="Arial" pitchFamily="34" charset="0"/>
                <a:cs typeface="Arial" pitchFamily="34" charset="0"/>
              </a:rPr>
              <a:t>and </a:t>
            </a:r>
            <a:r>
              <a:rPr lang="en-US" sz="2400" dirty="0" smtClean="0">
                <a:latin typeface="Arial" pitchFamily="34" charset="0"/>
                <a:cs typeface="Arial" pitchFamily="34" charset="0"/>
              </a:rPr>
              <a:t>markets </a:t>
            </a:r>
            <a:r>
              <a:rPr lang="en-US" sz="2400" dirty="0">
                <a:latin typeface="Arial" pitchFamily="34" charset="0"/>
                <a:cs typeface="Arial" pitchFamily="34" charset="0"/>
              </a:rPr>
              <a:t>want to lend to LICs again. </a:t>
            </a:r>
          </a:p>
          <a:p>
            <a:pPr>
              <a:buFont typeface="Wingdings" pitchFamily="2" charset="2"/>
              <a:buChar char="Ø"/>
            </a:pPr>
            <a:r>
              <a:rPr lang="en-US" sz="2400" dirty="0" smtClean="0"/>
              <a:t>Going forward, macro-fiscal </a:t>
            </a:r>
            <a:r>
              <a:rPr lang="en-US" sz="2400" dirty="0"/>
              <a:t>policies and investment and growth strategies </a:t>
            </a:r>
            <a:r>
              <a:rPr lang="en-US" sz="2400" dirty="0" smtClean="0"/>
              <a:t>will matter </a:t>
            </a:r>
            <a:r>
              <a:rPr lang="en-US" sz="2400" dirty="0" smtClean="0"/>
              <a:t>the most </a:t>
            </a:r>
            <a:r>
              <a:rPr lang="en-US" sz="2400" dirty="0"/>
              <a:t>for debt </a:t>
            </a:r>
            <a:r>
              <a:rPr lang="en-US" sz="2400" dirty="0" smtClean="0"/>
              <a:t>sustainability</a:t>
            </a:r>
            <a:r>
              <a:rPr lang="en-US" sz="2400" dirty="0" smtClean="0"/>
              <a:t>.</a:t>
            </a:r>
            <a:endParaRPr lang="en-US" dirty="0"/>
          </a:p>
        </p:txBody>
      </p:sp>
      <p:sp>
        <p:nvSpPr>
          <p:cNvPr id="4" name="Content Placeholder 3"/>
          <p:cNvSpPr>
            <a:spLocks noGrp="1"/>
          </p:cNvSpPr>
          <p:nvPr>
            <p:ph sz="half" idx="2"/>
          </p:nvPr>
        </p:nvSpPr>
        <p:spPr/>
        <p:txBody>
          <a:bodyPr>
            <a:normAutofit fontScale="85000" lnSpcReduction="10000"/>
          </a:bodyPr>
          <a:lstStyle/>
          <a:p>
            <a:pPr marL="0" indent="0" algn="ctr">
              <a:buNone/>
            </a:pPr>
            <a:r>
              <a:rPr lang="en-US" sz="1900" b="1" dirty="0"/>
              <a:t>Changes </a:t>
            </a:r>
            <a:r>
              <a:rPr lang="en-US" sz="1900" b="1" dirty="0" smtClean="0"/>
              <a:t>in </a:t>
            </a:r>
            <a:r>
              <a:rPr lang="en-US" sz="1900" b="1" dirty="0"/>
              <a:t>countries’ risks of debt distress: </a:t>
            </a:r>
            <a:r>
              <a:rPr lang="en-US" sz="1900" b="1" dirty="0" smtClean="0"/>
              <a:t>2006-13</a:t>
            </a:r>
          </a:p>
          <a:p>
            <a:pPr marL="0" indent="0" algn="ctr">
              <a:buNone/>
            </a:pPr>
            <a:r>
              <a:rPr lang="en-US" sz="1900" b="1" dirty="0" smtClean="0"/>
              <a:t>(</a:t>
            </a:r>
            <a:r>
              <a:rPr lang="en-US" sz="1900" b="1" dirty="0" smtClean="0"/>
              <a:t>post-DP </a:t>
            </a:r>
            <a:r>
              <a:rPr lang="en-US" sz="1900" b="1" dirty="0" smtClean="0"/>
              <a:t>HIPCs)</a:t>
            </a:r>
            <a:endParaRPr lang="en-US" sz="1900" b="1" dirty="0"/>
          </a:p>
          <a:p>
            <a:endParaRPr lang="en-US" dirty="0"/>
          </a:p>
        </p:txBody>
      </p:sp>
      <p:sp>
        <p:nvSpPr>
          <p:cNvPr id="6" name="Slide Number Placeholder 5"/>
          <p:cNvSpPr>
            <a:spLocks noGrp="1"/>
          </p:cNvSpPr>
          <p:nvPr>
            <p:ph type="sldNum" sz="quarter" idx="12"/>
          </p:nvPr>
        </p:nvSpPr>
        <p:spPr/>
        <p:txBody>
          <a:bodyPr/>
          <a:lstStyle/>
          <a:p>
            <a:fld id="{74257DF4-EE94-47E1-B6F2-D8A65678173F}" type="slidenum">
              <a:rPr lang="en-US" smtClean="0">
                <a:solidFill>
                  <a:schemeClr val="tx1"/>
                </a:solidFill>
              </a:rPr>
              <a:t>6</a:t>
            </a:fld>
            <a:endParaRPr lang="en-US" dirty="0">
              <a:solidFill>
                <a:schemeClr val="tx1"/>
              </a:solidFill>
            </a:endParaRPr>
          </a:p>
        </p:txBody>
      </p:sp>
      <p:graphicFrame>
        <p:nvGraphicFramePr>
          <p:cNvPr id="7" name="Chart 6"/>
          <p:cNvGraphicFramePr>
            <a:graphicFrameLocks/>
          </p:cNvGraphicFramePr>
          <p:nvPr>
            <p:extLst>
              <p:ext uri="{D42A27DB-BD31-4B8C-83A1-F6EECF244321}">
                <p14:modId xmlns:p14="http://schemas.microsoft.com/office/powerpoint/2010/main" val="1703110339"/>
              </p:ext>
            </p:extLst>
          </p:nvPr>
        </p:nvGraphicFramePr>
        <p:xfrm>
          <a:off x="4495800" y="2209800"/>
          <a:ext cx="4533901" cy="3886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394904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91600" cy="1143000"/>
          </a:xfrm>
        </p:spPr>
        <p:txBody>
          <a:bodyPr>
            <a:noAutofit/>
          </a:bodyPr>
          <a:lstStyle/>
          <a:p>
            <a:pPr algn="l"/>
            <a:r>
              <a:rPr lang="en-US" sz="2400" b="1" dirty="0"/>
              <a:t>1</a:t>
            </a:r>
            <a:r>
              <a:rPr lang="en-US" sz="2400" b="1" dirty="0" smtClean="0"/>
              <a:t>. </a:t>
            </a:r>
            <a:r>
              <a:rPr lang="en-US" sz="2400" b="1" dirty="0"/>
              <a:t>What has been achieved</a:t>
            </a:r>
            <a:br>
              <a:rPr lang="en-US" sz="2400" b="1" dirty="0"/>
            </a:br>
            <a:r>
              <a:rPr lang="en-US" sz="2000" b="1" dirty="0" smtClean="0"/>
              <a:t>Poverty-reducing Expenditures are up, debt </a:t>
            </a:r>
            <a:r>
              <a:rPr lang="en-US" sz="2000" b="1" dirty="0"/>
              <a:t>s</a:t>
            </a:r>
            <a:r>
              <a:rPr lang="en-US" sz="2000" b="1" dirty="0" smtClean="0"/>
              <a:t>ervice is down</a:t>
            </a:r>
            <a:endParaRPr lang="en-US" sz="2000" b="1" dirty="0"/>
          </a:p>
        </p:txBody>
      </p:sp>
      <p:sp>
        <p:nvSpPr>
          <p:cNvPr id="3" name="Content Placeholder 2"/>
          <p:cNvSpPr>
            <a:spLocks noGrp="1"/>
          </p:cNvSpPr>
          <p:nvPr>
            <p:ph sz="half" idx="1"/>
          </p:nvPr>
        </p:nvSpPr>
        <p:spPr>
          <a:xfrm>
            <a:off x="152400" y="1600200"/>
            <a:ext cx="3124200" cy="4419600"/>
          </a:xfrm>
        </p:spPr>
        <p:txBody>
          <a:bodyPr>
            <a:noAutofit/>
          </a:bodyPr>
          <a:lstStyle/>
          <a:p>
            <a:pPr>
              <a:buFont typeface="Wingdings" pitchFamily="2" charset="2"/>
              <a:buChar char="Ø"/>
            </a:pPr>
            <a:r>
              <a:rPr lang="en-US" sz="2200" dirty="0" smtClean="0">
                <a:latin typeface="Arial" pitchFamily="34" charset="0"/>
                <a:cs typeface="Arial" pitchFamily="34" charset="0"/>
              </a:rPr>
              <a:t>Poverty-reducing </a:t>
            </a:r>
            <a:r>
              <a:rPr lang="en-US" sz="2200" dirty="0">
                <a:latin typeface="Arial" pitchFamily="34" charset="0"/>
                <a:cs typeface="Arial" pitchFamily="34" charset="0"/>
              </a:rPr>
              <a:t>expenditures by HIPC countries increased by more than three percentage points of GDP, on average, while debt service payments </a:t>
            </a:r>
            <a:r>
              <a:rPr lang="en-US" sz="2200" dirty="0" smtClean="0">
                <a:latin typeface="Arial" pitchFamily="34" charset="0"/>
                <a:cs typeface="Arial" pitchFamily="34" charset="0"/>
              </a:rPr>
              <a:t>have </a:t>
            </a:r>
            <a:r>
              <a:rPr lang="en-US" sz="2200" dirty="0" smtClean="0">
                <a:latin typeface="Arial" pitchFamily="34" charset="0"/>
                <a:cs typeface="Arial" pitchFamily="34" charset="0"/>
              </a:rPr>
              <a:t>declined.</a:t>
            </a:r>
            <a:endParaRPr lang="en-US" sz="2200" dirty="0" smtClean="0">
              <a:latin typeface="Arial" pitchFamily="34" charset="0"/>
              <a:cs typeface="Arial" pitchFamily="34" charset="0"/>
            </a:endParaRPr>
          </a:p>
          <a:p>
            <a:pPr>
              <a:buFont typeface="Wingdings" pitchFamily="2" charset="2"/>
              <a:buChar char="Ø"/>
            </a:pPr>
            <a:r>
              <a:rPr lang="en-US" sz="2200" dirty="0" smtClean="0">
                <a:latin typeface="Arial" pitchFamily="34" charset="0"/>
                <a:cs typeface="Arial" pitchFamily="34" charset="0"/>
              </a:rPr>
              <a:t>Causality </a:t>
            </a:r>
            <a:r>
              <a:rPr lang="en-US" sz="2200" dirty="0" smtClean="0">
                <a:latin typeface="Arial" pitchFamily="34" charset="0"/>
                <a:cs typeface="Arial" pitchFamily="34" charset="0"/>
              </a:rPr>
              <a:t>and additionally are harder to </a:t>
            </a:r>
            <a:r>
              <a:rPr lang="en-US" sz="2200" dirty="0" smtClean="0">
                <a:latin typeface="Arial" pitchFamily="34" charset="0"/>
                <a:cs typeface="Arial" pitchFamily="34" charset="0"/>
              </a:rPr>
              <a:t>assess.</a:t>
            </a:r>
            <a:endParaRPr lang="en-US" sz="2200" dirty="0"/>
          </a:p>
        </p:txBody>
      </p:sp>
      <p:sp>
        <p:nvSpPr>
          <p:cNvPr id="4" name="Slide Number Placeholder 3"/>
          <p:cNvSpPr>
            <a:spLocks noGrp="1"/>
          </p:cNvSpPr>
          <p:nvPr>
            <p:ph type="sldNum" sz="quarter" idx="12"/>
          </p:nvPr>
        </p:nvSpPr>
        <p:spPr/>
        <p:txBody>
          <a:bodyPr/>
          <a:lstStyle/>
          <a:p>
            <a:fld id="{74257DF4-EE94-47E1-B6F2-D8A65678173F}" type="slidenum">
              <a:rPr lang="en-US" smtClean="0">
                <a:solidFill>
                  <a:schemeClr val="tx1"/>
                </a:solidFill>
              </a:rPr>
              <a:t>7</a:t>
            </a:fld>
            <a:endParaRPr lang="en-US" dirty="0">
              <a:solidFill>
                <a:schemeClr val="tx1"/>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2224644"/>
            <a:ext cx="5562600" cy="4099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458688" y="1432956"/>
            <a:ext cx="5532912" cy="7768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Poverty-Reducing </a:t>
            </a:r>
            <a:r>
              <a:rPr lang="en-US" sz="1400" b="1" dirty="0">
                <a:solidFill>
                  <a:schemeClr val="tx1"/>
                </a:solidFill>
              </a:rPr>
              <a:t>Expenditure and Debt Service in 36 Post-Decision-Point </a:t>
            </a:r>
            <a:r>
              <a:rPr lang="en-US" sz="1400" b="1" dirty="0" smtClean="0">
                <a:solidFill>
                  <a:schemeClr val="tx1"/>
                </a:solidFill>
              </a:rPr>
              <a:t>HIPCs</a:t>
            </a:r>
            <a:endParaRPr lang="en-US" sz="1400" b="1" dirty="0" smtClean="0">
              <a:solidFill>
                <a:schemeClr val="tx1"/>
              </a:solidFill>
            </a:endParaRPr>
          </a:p>
          <a:p>
            <a:pPr algn="ctr"/>
            <a:r>
              <a:rPr lang="en-US" sz="1400" b="1" dirty="0" smtClean="0">
                <a:solidFill>
                  <a:schemeClr val="tx1"/>
                </a:solidFill>
              </a:rPr>
              <a:t>(simple average; </a:t>
            </a:r>
            <a:r>
              <a:rPr lang="en-US" sz="1400" b="1" dirty="0" smtClean="0">
                <a:solidFill>
                  <a:schemeClr val="tx1"/>
                </a:solidFill>
              </a:rPr>
              <a:t>% </a:t>
            </a:r>
            <a:r>
              <a:rPr lang="en-US" sz="1400" b="1" dirty="0">
                <a:solidFill>
                  <a:schemeClr val="tx1"/>
                </a:solidFill>
              </a:rPr>
              <a:t>of </a:t>
            </a:r>
            <a:r>
              <a:rPr lang="en-US" sz="1400" b="1" dirty="0" smtClean="0">
                <a:solidFill>
                  <a:schemeClr val="tx1"/>
                </a:solidFill>
              </a:rPr>
              <a:t>GDP)</a:t>
            </a:r>
            <a:endParaRPr lang="en-US" sz="1000" dirty="0">
              <a:solidFill>
                <a:schemeClr val="tx1"/>
              </a:solidFill>
            </a:endParaRPr>
          </a:p>
        </p:txBody>
      </p:sp>
    </p:spTree>
    <p:extLst>
      <p:ext uri="{BB962C8B-B14F-4D97-AF65-F5344CB8AC3E}">
        <p14:creationId xmlns:p14="http://schemas.microsoft.com/office/powerpoint/2010/main" val="2163574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784" y="152400"/>
            <a:ext cx="8534400" cy="1143000"/>
          </a:xfrm>
        </p:spPr>
        <p:txBody>
          <a:bodyPr>
            <a:noAutofit/>
          </a:bodyPr>
          <a:lstStyle/>
          <a:p>
            <a:pPr algn="l"/>
            <a:r>
              <a:rPr lang="en-US" sz="2400" b="1" dirty="0" smtClean="0"/>
              <a:t>1. </a:t>
            </a:r>
            <a:r>
              <a:rPr lang="en-US" sz="2400" b="1" dirty="0"/>
              <a:t>What has been achieved</a:t>
            </a:r>
            <a:br>
              <a:rPr lang="en-US" sz="2400" b="1" dirty="0"/>
            </a:br>
            <a:r>
              <a:rPr lang="en-US" sz="2000" b="1" dirty="0" smtClean="0"/>
              <a:t>CPIA overall </a:t>
            </a:r>
            <a:r>
              <a:rPr lang="en-US" sz="2000" b="1" dirty="0"/>
              <a:t>ratings </a:t>
            </a:r>
            <a:r>
              <a:rPr lang="en-US" sz="2000" b="1" dirty="0" smtClean="0"/>
              <a:t>and the debt policy ratings have improved in post-CP HIPCs between 2006 and 2012</a:t>
            </a:r>
            <a:endParaRPr lang="en-US" sz="2000" b="1" dirty="0"/>
          </a:p>
        </p:txBody>
      </p:sp>
      <p:sp>
        <p:nvSpPr>
          <p:cNvPr id="4" name="Rectangle 3"/>
          <p:cNvSpPr/>
          <p:nvPr/>
        </p:nvSpPr>
        <p:spPr>
          <a:xfrm>
            <a:off x="5257800" y="1493252"/>
            <a:ext cx="3733800" cy="4755148"/>
          </a:xfrm>
          <a:prstGeom prst="rect">
            <a:avLst/>
          </a:prstGeom>
        </p:spPr>
        <p:txBody>
          <a:bodyPr wrap="square">
            <a:spAutoFit/>
          </a:bodyPr>
          <a:lstStyle/>
          <a:p>
            <a:pPr marL="285750" indent="-285750">
              <a:spcAft>
                <a:spcPts val="600"/>
              </a:spcAft>
              <a:buFont typeface="Wingdings" panose="05000000000000000000" pitchFamily="2" charset="2"/>
              <a:buChar char="ü"/>
            </a:pPr>
            <a:r>
              <a:rPr lang="en-US" dirty="0" smtClean="0"/>
              <a:t>Post-CP HIPCs’ </a:t>
            </a:r>
            <a:r>
              <a:rPr lang="en-US" dirty="0" smtClean="0"/>
              <a:t>policies and institutions are stronger than </a:t>
            </a:r>
            <a:r>
              <a:rPr lang="en-US" dirty="0" smtClean="0"/>
              <a:t>in pre-decision </a:t>
            </a:r>
            <a:r>
              <a:rPr lang="en-US" dirty="0" smtClean="0"/>
              <a:t>point and interim HIPCs</a:t>
            </a:r>
          </a:p>
          <a:p>
            <a:pPr marL="285750" indent="-285750">
              <a:spcAft>
                <a:spcPts val="600"/>
              </a:spcAft>
              <a:buFont typeface="Wingdings" panose="05000000000000000000" pitchFamily="2" charset="2"/>
              <a:buChar char="ü"/>
            </a:pPr>
            <a:r>
              <a:rPr lang="en-US" dirty="0" smtClean="0"/>
              <a:t>In almost 80 % of HIPCs the overall CPIA rating has </a:t>
            </a:r>
            <a:r>
              <a:rPr lang="en-US" dirty="0" smtClean="0"/>
              <a:t>improved</a:t>
            </a:r>
            <a:endParaRPr lang="en-US" dirty="0"/>
          </a:p>
          <a:p>
            <a:pPr marL="285750" indent="-285750">
              <a:spcAft>
                <a:spcPts val="600"/>
              </a:spcAft>
              <a:buFont typeface="Wingdings" panose="05000000000000000000" pitchFamily="2" charset="2"/>
              <a:buChar char="ü"/>
            </a:pPr>
            <a:r>
              <a:rPr lang="en-US" dirty="0"/>
              <a:t>37% </a:t>
            </a:r>
            <a:r>
              <a:rPr lang="en-US" dirty="0" smtClean="0"/>
              <a:t>of</a:t>
            </a:r>
            <a:r>
              <a:rPr lang="en-US" dirty="0" smtClean="0"/>
              <a:t> post-CP HIPCs </a:t>
            </a:r>
            <a:r>
              <a:rPr lang="en-US" dirty="0" smtClean="0"/>
              <a:t>improved </a:t>
            </a:r>
            <a:r>
              <a:rPr lang="en-US" dirty="0" smtClean="0"/>
              <a:t>their debt </a:t>
            </a:r>
            <a:r>
              <a:rPr lang="en-US" dirty="0"/>
              <a:t>policy (14 countries</a:t>
            </a:r>
            <a:r>
              <a:rPr lang="en-US" dirty="0" smtClean="0"/>
              <a:t>), </a:t>
            </a:r>
            <a:r>
              <a:rPr lang="en-US" dirty="0" smtClean="0"/>
              <a:t>against </a:t>
            </a:r>
            <a:r>
              <a:rPr lang="en-US" dirty="0"/>
              <a:t>11% </a:t>
            </a:r>
            <a:r>
              <a:rPr lang="en-US" dirty="0"/>
              <a:t>which saw a </a:t>
            </a:r>
            <a:r>
              <a:rPr lang="en-US" dirty="0" smtClean="0"/>
              <a:t>deterioration (</a:t>
            </a:r>
            <a:r>
              <a:rPr lang="en-US" dirty="0"/>
              <a:t>4 </a:t>
            </a:r>
            <a:r>
              <a:rPr lang="en-US" dirty="0" smtClean="0"/>
              <a:t>countries</a:t>
            </a:r>
            <a:r>
              <a:rPr lang="en-US" dirty="0" smtClean="0"/>
              <a:t>)</a:t>
            </a:r>
            <a:endParaRPr lang="en-US" dirty="0" smtClean="0"/>
          </a:p>
          <a:p>
            <a:pPr marL="285750" indent="-285750">
              <a:spcAft>
                <a:spcPts val="600"/>
              </a:spcAft>
              <a:buFont typeface="Wingdings" panose="05000000000000000000" pitchFamily="2" charset="2"/>
              <a:buChar char="ü"/>
            </a:pPr>
            <a:r>
              <a:rPr lang="en-US" dirty="0" smtClean="0"/>
              <a:t>However, still countries have a long way to demonstrate the best practice – </a:t>
            </a:r>
            <a:r>
              <a:rPr lang="en-US" dirty="0"/>
              <a:t>m</a:t>
            </a:r>
            <a:r>
              <a:rPr lang="en-US" dirty="0" smtClean="0"/>
              <a:t>ax rating 6</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59" y="1371601"/>
            <a:ext cx="4971803"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359" y="3581401"/>
            <a:ext cx="4971804" cy="2819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8235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PRMEDPPT0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5865</TotalTime>
  <Words>1433</Words>
  <Application>Microsoft Office PowerPoint</Application>
  <PresentationFormat>On-screen Show (4:3)</PresentationFormat>
  <Paragraphs>157</Paragraphs>
  <Slides>20</Slides>
  <Notes>14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PRMEDPPT02</vt:lpstr>
      <vt:lpstr>Update on the HIPC/MDRI Initiatives </vt:lpstr>
      <vt:lpstr>Outline</vt:lpstr>
      <vt:lpstr>1. What has been achieved</vt:lpstr>
      <vt:lpstr>1.  What has been achieved Substantial debt relief has been committed</vt:lpstr>
      <vt:lpstr>1. What has been achieved The HIPC/MDRI Initiative is Almost Fully Implemented</vt:lpstr>
      <vt:lpstr>1. What has been achieved Dealing with External Commercial Debt in LICs</vt:lpstr>
      <vt:lpstr>1. What has been achieved Risk of Debt Distress Has Fallen for HIPCs</vt:lpstr>
      <vt:lpstr>1. What has been achieved Poverty-reducing Expenditures are up, debt service is down</vt:lpstr>
      <vt:lpstr>1. What has been achieved CPIA overall ratings and the debt policy ratings have improved in post-CP HIPCs between 2006 and 2012</vt:lpstr>
      <vt:lpstr>2. What are the current challenges</vt:lpstr>
      <vt:lpstr>2. What Are Current Challenges Assisting remaining HIPCs to benefit from the Initiatives: HIPC/MDRI and DRF</vt:lpstr>
      <vt:lpstr>2. What Are Current Challenges Uncertain external environment</vt:lpstr>
      <vt:lpstr>2. What Are Current Challenges In this context it is critical to decide</vt:lpstr>
      <vt:lpstr> 2.What Are Current Challenges Post-CP have benefitted from global low-interest environment by issuing Eurobonds, although conditions are tightening</vt:lpstr>
      <vt:lpstr>2.What Are Current Challenges Several low-income countries with high and rising government debt might be building up vulnerabilities</vt:lpstr>
      <vt:lpstr>2.What Are Current Challenges Some LIC’s are accumulating high levels of domestic debt that tends to have high interest rates and short maturities</vt:lpstr>
      <vt:lpstr>2. What Are Current Challenges How Countries Borrow Matters Increasingly: New Financing Instruments Bring New Fiscal Risks &amp; Rollover Risks</vt:lpstr>
      <vt:lpstr>2.What Are Current Challenges What did countries do with increased borrowing space? </vt:lpstr>
      <vt:lpstr>2. What Are Current Challenges Debt management capacity needs to be further strengthened</vt:lpstr>
      <vt:lpstr>PowerPoint Presentation</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Heavily-Indebted Poor Countries (HIPC) Debt Reduction Initiative</dc:title>
  <dc:creator>Sudarshan Gooptu</dc:creator>
  <cp:lastModifiedBy>Fernando L. Hernandez</cp:lastModifiedBy>
  <cp:revision>229</cp:revision>
  <cp:lastPrinted>2014-04-30T18:49:45Z</cp:lastPrinted>
  <dcterms:created xsi:type="dcterms:W3CDTF">2013-02-06T14:57:18Z</dcterms:created>
  <dcterms:modified xsi:type="dcterms:W3CDTF">2014-05-01T22:57:55Z</dcterms:modified>
</cp:coreProperties>
</file>