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9"/>
  </p:notesMasterIdLst>
  <p:sldIdLst>
    <p:sldId id="256" r:id="rId3"/>
    <p:sldId id="258" r:id="rId4"/>
    <p:sldId id="305" r:id="rId5"/>
    <p:sldId id="304" r:id="rId6"/>
    <p:sldId id="298" r:id="rId7"/>
    <p:sldId id="285" r:id="rId8"/>
    <p:sldId id="284" r:id="rId9"/>
    <p:sldId id="264" r:id="rId10"/>
    <p:sldId id="303" r:id="rId11"/>
    <p:sldId id="280" r:id="rId12"/>
    <p:sldId id="301" r:id="rId13"/>
    <p:sldId id="307" r:id="rId14"/>
    <p:sldId id="296" r:id="rId15"/>
    <p:sldId id="297" r:id="rId16"/>
    <p:sldId id="308" r:id="rId17"/>
    <p:sldId id="309" r:id="rId18"/>
    <p:sldId id="260" r:id="rId19"/>
    <p:sldId id="275" r:id="rId20"/>
    <p:sldId id="281" r:id="rId21"/>
    <p:sldId id="315" r:id="rId22"/>
    <p:sldId id="318" r:id="rId23"/>
    <p:sldId id="312" r:id="rId24"/>
    <p:sldId id="310" r:id="rId25"/>
    <p:sldId id="314" r:id="rId26"/>
    <p:sldId id="276" r:id="rId27"/>
    <p:sldId id="300" r:id="rId28"/>
    <p:sldId id="302" r:id="rId29"/>
    <p:sldId id="266" r:id="rId30"/>
    <p:sldId id="289" r:id="rId31"/>
    <p:sldId id="290" r:id="rId32"/>
    <p:sldId id="271" r:id="rId33"/>
    <p:sldId id="286" r:id="rId34"/>
    <p:sldId id="291" r:id="rId35"/>
    <p:sldId id="306" r:id="rId36"/>
    <p:sldId id="316" r:id="rId37"/>
    <p:sldId id="317" r:id="rId38"/>
  </p:sldIdLst>
  <p:sldSz cx="9144000" cy="6858000" type="screen4x3"/>
  <p:notesSz cx="7315200" cy="9601200"/>
  <p:defaultTextStyle>
    <a:defPPr>
      <a:defRPr lang="en-GB"/>
    </a:defPPr>
    <a:lvl1pPr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ヒラギノ角ゴ Pro W3" pitchFamily="48" charset="0"/>
        <a:cs typeface="ヒラギノ角ゴ Pro W3" pitchFamily="48" charset="0"/>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ヒラギノ角ゴ Pro W3" pitchFamily="48" charset="0"/>
        <a:cs typeface="ヒラギノ角ゴ Pro W3" pitchFamily="48"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ヒラギノ角ゴ Pro W3" pitchFamily="48" charset="0"/>
        <a:cs typeface="ヒラギノ角ゴ Pro W3" pitchFamily="48"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ヒラギノ角ゴ Pro W3" pitchFamily="48" charset="0"/>
        <a:cs typeface="ヒラギノ角ゴ Pro W3" pitchFamily="48"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ヒラギノ角ゴ Pro W3" pitchFamily="48" charset="0"/>
        <a:cs typeface="ヒラギノ角ゴ Pro W3" pitchFamily="48" charset="0"/>
      </a:defRPr>
    </a:lvl5pPr>
    <a:lvl6pPr marL="2286000" algn="l" defTabSz="914400" rtl="0" eaLnBrk="1" latinLnBrk="0" hangingPunct="1">
      <a:defRPr sz="2400" kern="1200">
        <a:solidFill>
          <a:schemeClr val="bg1"/>
        </a:solidFill>
        <a:latin typeface="Arial" charset="0"/>
        <a:ea typeface="ヒラギノ角ゴ Pro W3" pitchFamily="48" charset="0"/>
        <a:cs typeface="ヒラギノ角ゴ Pro W3" pitchFamily="48" charset="0"/>
      </a:defRPr>
    </a:lvl6pPr>
    <a:lvl7pPr marL="2743200" algn="l" defTabSz="914400" rtl="0" eaLnBrk="1" latinLnBrk="0" hangingPunct="1">
      <a:defRPr sz="2400" kern="1200">
        <a:solidFill>
          <a:schemeClr val="bg1"/>
        </a:solidFill>
        <a:latin typeface="Arial" charset="0"/>
        <a:ea typeface="ヒラギノ角ゴ Pro W3" pitchFamily="48" charset="0"/>
        <a:cs typeface="ヒラギノ角ゴ Pro W3" pitchFamily="48" charset="0"/>
      </a:defRPr>
    </a:lvl7pPr>
    <a:lvl8pPr marL="3200400" algn="l" defTabSz="914400" rtl="0" eaLnBrk="1" latinLnBrk="0" hangingPunct="1">
      <a:defRPr sz="2400" kern="1200">
        <a:solidFill>
          <a:schemeClr val="bg1"/>
        </a:solidFill>
        <a:latin typeface="Arial" charset="0"/>
        <a:ea typeface="ヒラギノ角ゴ Pro W3" pitchFamily="48" charset="0"/>
        <a:cs typeface="ヒラギノ角ゴ Pro W3" pitchFamily="48" charset="0"/>
      </a:defRPr>
    </a:lvl8pPr>
    <a:lvl9pPr marL="3657600" algn="l" defTabSz="914400" rtl="0" eaLnBrk="1" latinLnBrk="0" hangingPunct="1">
      <a:defRPr sz="2400" kern="1200">
        <a:solidFill>
          <a:schemeClr val="bg1"/>
        </a:solidFill>
        <a:latin typeface="Arial" charset="0"/>
        <a:ea typeface="ヒラギノ角ゴ Pro W3" pitchFamily="48" charset="0"/>
        <a:cs typeface="ヒラギノ角ゴ Pro W3" pitchFamily="4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978" autoAdjust="0"/>
  </p:normalViewPr>
  <p:slideViewPr>
    <p:cSldViewPr>
      <p:cViewPr varScale="1">
        <p:scale>
          <a:sx n="56" d="100"/>
          <a:sy n="56" d="100"/>
        </p:scale>
        <p:origin x="768" y="60"/>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30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8435" name="Text Box 2"/>
          <p:cNvSpPr txBox="1">
            <a:spLocks noChangeArrowheads="1"/>
          </p:cNvSpP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8436" name="Text Box 3"/>
          <p:cNvSpPr txBox="1">
            <a:spLocks noChangeArrowheads="1"/>
          </p:cNvSpPr>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8437" name="Rectangle 4"/>
          <p:cNvSpPr>
            <a:spLocks noGrp="1" noRot="1" noChangeAspect="1" noChangeArrowheads="1"/>
          </p:cNvSpPr>
          <p:nvPr>
            <p:ph type="sldImg"/>
          </p:nvPr>
        </p:nvSpPr>
        <p:spPr bwMode="auto">
          <a:xfrm>
            <a:off x="1257300" y="719138"/>
            <a:ext cx="4799013" cy="359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974725" y="4560888"/>
            <a:ext cx="5364163"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noProof="0" smtClean="0"/>
          </a:p>
        </p:txBody>
      </p:sp>
      <p:sp>
        <p:nvSpPr>
          <p:cNvPr id="18439" name="Text Box 6"/>
          <p:cNvSpPr txBox="1">
            <a:spLocks noChangeArrowheads="1"/>
          </p:cNvSpPr>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3079" name="Rectangle 7"/>
          <p:cNvSpPr>
            <a:spLocks noGrp="1" noChangeArrowheads="1"/>
          </p:cNvSpPr>
          <p:nvPr>
            <p:ph type="sldNum"/>
          </p:nvPr>
        </p:nvSpPr>
        <p:spPr bwMode="auto">
          <a:xfrm>
            <a:off x="4144963" y="9120188"/>
            <a:ext cx="316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buSzPct val="45000"/>
              <a:buFont typeface="Wingdings" charset="2"/>
              <a:buNone/>
              <a:tabLst>
                <a:tab pos="457200" algn="l"/>
                <a:tab pos="914400" algn="l"/>
                <a:tab pos="1371600" algn="l"/>
                <a:tab pos="1828800" algn="l"/>
                <a:tab pos="2286000" algn="l"/>
                <a:tab pos="2743200" algn="l"/>
              </a:tabLst>
              <a:defRPr sz="1200">
                <a:solidFill>
                  <a:srgbClr val="000000"/>
                </a:solidFill>
                <a:latin typeface="Times New Roman" pitchFamily="16" charset="0"/>
                <a:ea typeface="DejaVu Sans" charset="0"/>
                <a:cs typeface="DejaVu Sans" charset="0"/>
              </a:defRPr>
            </a:lvl1pPr>
          </a:lstStyle>
          <a:p>
            <a:pPr>
              <a:defRPr/>
            </a:pPr>
            <a:fld id="{527DD3E6-B99B-47CF-B2B4-7A239E2EF629}" type="slidenum">
              <a:rPr lang="de-DE" altLang="de-DE"/>
              <a:pPr>
                <a:defRPr/>
              </a:pPr>
              <a:t>‹#›</a:t>
            </a:fld>
            <a:endParaRPr lang="de-DE" altLang="de-DE"/>
          </a:p>
        </p:txBody>
      </p:sp>
    </p:spTree>
    <p:extLst>
      <p:ext uri="{BB962C8B-B14F-4D97-AF65-F5344CB8AC3E}">
        <p14:creationId xmlns:p14="http://schemas.microsoft.com/office/powerpoint/2010/main" val="15769009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E0A60C9E-CE4F-43E7-B899-F94858A8E2BD}" type="slidenum">
              <a:rPr lang="de-DE" altLang="de-DE" sz="1200" smtClean="0">
                <a:solidFill>
                  <a:srgbClr val="000000"/>
                </a:solidFill>
                <a:latin typeface="Times New Roman" pitchFamily="16" charset="0"/>
                <a:ea typeface="DejaVu Sans" charset="0"/>
                <a:cs typeface="DejaVu Sans" charset="0"/>
              </a:rPr>
              <a:pPr/>
              <a:t>1</a:t>
            </a:fld>
            <a:endParaRPr lang="de-DE" altLang="de-DE" sz="1200" smtClean="0">
              <a:solidFill>
                <a:srgbClr val="000000"/>
              </a:solidFill>
              <a:latin typeface="Times New Roman" pitchFamily="16" charset="0"/>
              <a:ea typeface="DejaVu Sans" charset="0"/>
              <a:cs typeface="DejaVu Sans" charset="0"/>
            </a:endParaRPr>
          </a:p>
        </p:txBody>
      </p:sp>
      <p:sp>
        <p:nvSpPr>
          <p:cNvPr id="19459" name="Text Box 1"/>
          <p:cNvSpPr txBox="1">
            <a:spLocks noChangeArrowheads="1"/>
          </p:cNvSpPr>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r">
              <a:buClrTx/>
              <a:buFontTx/>
              <a:buNone/>
            </a:pPr>
            <a:fld id="{B3F135BD-6351-4AF5-AB3F-F1E5F0ACD6D0}" type="slidenum">
              <a:rPr lang="de-DE" altLang="de-DE" sz="1200">
                <a:solidFill>
                  <a:srgbClr val="000000"/>
                </a:solidFill>
              </a:rPr>
              <a:pPr algn="r">
                <a:buClrTx/>
                <a:buFontTx/>
                <a:buNone/>
              </a:pPr>
              <a:t>1</a:t>
            </a:fld>
            <a:endParaRPr lang="de-DE" altLang="de-DE" sz="1200">
              <a:solidFill>
                <a:srgbClr val="000000"/>
              </a:solidFill>
            </a:endParaRPr>
          </a:p>
        </p:txBody>
      </p:sp>
      <p:sp>
        <p:nvSpPr>
          <p:cNvPr id="19460" name="Rectangle 2"/>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Rectangle 3"/>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de-DE" smtClean="0">
              <a:latin typeface="Arial" charset="0"/>
              <a:ea typeface="ヒラギノ角ゴ Pro W3" pitchFamily="48" charset="0"/>
              <a:cs typeface="ヒラギノ角ゴ Pro W3" pitchFamily="48" charset="0"/>
            </a:endParaRPr>
          </a:p>
        </p:txBody>
      </p:sp>
    </p:spTree>
    <p:extLst>
      <p:ext uri="{BB962C8B-B14F-4D97-AF65-F5344CB8AC3E}">
        <p14:creationId xmlns:p14="http://schemas.microsoft.com/office/powerpoint/2010/main" val="340468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Lst>
              <a:defRPr sz="2400">
                <a:solidFill>
                  <a:schemeClr val="bg1"/>
                </a:solidFill>
                <a:latin typeface="Arial" pitchFamily="34" charset="0"/>
                <a:ea typeface="ヒラギノ角ゴ Pro W3" pitchFamily="48" charset="0"/>
                <a:cs typeface="ヒラギノ角ゴ Pro W3" pitchFamily="48" charset="0"/>
              </a:defRPr>
            </a:lvl9pPr>
          </a:lstStyle>
          <a:p>
            <a:pPr>
              <a:buFont typeface="Wingdings" pitchFamily="2" charset="2"/>
              <a:buNone/>
            </a:pPr>
            <a:fld id="{FED86B19-65F4-4E9A-9C06-1786605AA304}" type="slidenum">
              <a:rPr lang="de-DE" altLang="de-DE" sz="1200">
                <a:solidFill>
                  <a:srgbClr val="000000"/>
                </a:solidFill>
                <a:latin typeface="Times New Roman" pitchFamily="18" charset="0"/>
                <a:ea typeface="DejaVu Sans" charset="0"/>
                <a:cs typeface="DejaVu Sans" charset="0"/>
              </a:rPr>
              <a:pPr>
                <a:buFont typeface="Wingdings" pitchFamily="2" charset="2"/>
                <a:buNone/>
              </a:pPr>
              <a:t>10</a:t>
            </a:fld>
            <a:endParaRPr lang="de-DE" altLang="de-DE" sz="1200">
              <a:solidFill>
                <a:srgbClr val="000000"/>
              </a:solidFill>
              <a:latin typeface="Times New Roman" pitchFamily="18" charset="0"/>
              <a:ea typeface="DejaVu Sans" charset="0"/>
              <a:cs typeface="DejaVu Sans" charset="0"/>
            </a:endParaRPr>
          </a:p>
        </p:txBody>
      </p:sp>
      <p:sp>
        <p:nvSpPr>
          <p:cNvPr id="34819" name="Text Box 1"/>
          <p:cNvSpPr txBox="1">
            <a:spLocks noChangeArrowheads="1"/>
          </p:cNvSpPr>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34820" name="Rectangle 2"/>
          <p:cNvSpPr txBox="1">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Text Box 3"/>
          <p:cNvSpPr txBox="1">
            <a:spLocks noGrp="1" noChangeArrowheads="1"/>
          </p:cNvSpPr>
          <p:nvPr>
            <p:ph type="body" idx="1"/>
          </p:nvPr>
        </p:nvSpPr>
        <p:spPr>
          <a:xfrm>
            <a:off x="976313" y="4560888"/>
            <a:ext cx="5362575" cy="4321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mtClean="0">
                <a:latin typeface="Arial" pitchFamily="34" charset="0"/>
                <a:ea typeface="ヒラギノ角ゴ Pro W3" pitchFamily="48" charset="0"/>
                <a:cs typeface="ヒラギノ角ゴ Pro W3" pitchFamily="48" charset="0"/>
              </a:rPr>
              <a:t>Based on the interplay of demand &amp; supply different land use patterns for the simulated crop and pasture activities.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de-DE" smtClean="0">
              <a:latin typeface="Arial" pitchFamily="34" charset="0"/>
              <a:ea typeface="ヒラギノ角ゴ Pro W3" pitchFamily="48" charset="0"/>
              <a:cs typeface="ヒラギノ角ゴ Pro W3" pitchFamily="48" charset="0"/>
            </a:endParaRPr>
          </a:p>
        </p:txBody>
      </p:sp>
    </p:spTree>
    <p:extLst>
      <p:ext uri="{BB962C8B-B14F-4D97-AF65-F5344CB8AC3E}">
        <p14:creationId xmlns:p14="http://schemas.microsoft.com/office/powerpoint/2010/main" val="257083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2C13A7C5-6BE7-4B2F-867A-12EF19C6CAE7}" type="slidenum">
              <a:rPr lang="de-DE" altLang="de-DE" sz="1200" smtClean="0">
                <a:solidFill>
                  <a:srgbClr val="000000"/>
                </a:solidFill>
                <a:latin typeface="Times New Roman" pitchFamily="16" charset="0"/>
                <a:ea typeface="DejaVu Sans" charset="0"/>
                <a:cs typeface="DejaVu Sans" charset="0"/>
              </a:rPr>
              <a:pPr/>
              <a:t>11</a:t>
            </a:fld>
            <a:endParaRPr lang="de-DE" altLang="de-DE" sz="1200" smtClean="0">
              <a:solidFill>
                <a:srgbClr val="000000"/>
              </a:solidFill>
              <a:latin typeface="Times New Roman" pitchFamily="16" charset="0"/>
              <a:ea typeface="DejaVu Sans" charset="0"/>
              <a:cs typeface="DejaVu Sans" charset="0"/>
            </a:endParaRPr>
          </a:p>
        </p:txBody>
      </p:sp>
      <p:sp>
        <p:nvSpPr>
          <p:cNvPr id="2355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421181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2 degree warming in the middle</a:t>
            </a:r>
            <a:r>
              <a:rPr lang="de-DE" baseline="0" dirty="0" smtClean="0"/>
              <a:t> of the century, 3.7 degree warming at the end of the century. </a:t>
            </a:r>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12</a:t>
            </a:fld>
            <a:endParaRPr lang="de-DE" altLang="de-DE"/>
          </a:p>
        </p:txBody>
      </p:sp>
    </p:spTree>
    <p:extLst>
      <p:ext uri="{BB962C8B-B14F-4D97-AF65-F5344CB8AC3E}">
        <p14:creationId xmlns:p14="http://schemas.microsoft.com/office/powerpoint/2010/main" val="41505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1pPr>
            <a:lvl2pPr eaLnBrk="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2pPr>
            <a:lvl3pPr eaLnBrk="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3pPr>
            <a:lvl4pPr eaLnBrk="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4pPr>
            <a:lvl5pPr eaLnBrk="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5pPr>
            <a:lvl6pPr marL="2385601" indent="-216873" defTabSz="433746" eaLnBrk="0" fontAlgn="base" hangingPunct="0">
              <a:lnSpc>
                <a:spcPct val="94000"/>
              </a:lnSpc>
              <a:spcBef>
                <a:spcPct val="0"/>
              </a:spcBef>
              <a:spcAft>
                <a:spcPct val="0"/>
              </a:spcAft>
              <a:buClr>
                <a:srgbClr val="000000"/>
              </a:buClr>
              <a:buSzPct val="100000"/>
              <a:buFont typeface="Times New Roman" pitchFamily="18" charset="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6pPr>
            <a:lvl7pPr marL="2819347" indent="-216873" defTabSz="433746" eaLnBrk="0" fontAlgn="base" hangingPunct="0">
              <a:lnSpc>
                <a:spcPct val="94000"/>
              </a:lnSpc>
              <a:spcBef>
                <a:spcPct val="0"/>
              </a:spcBef>
              <a:spcAft>
                <a:spcPct val="0"/>
              </a:spcAft>
              <a:buClr>
                <a:srgbClr val="000000"/>
              </a:buClr>
              <a:buSzPct val="100000"/>
              <a:buFont typeface="Times New Roman" pitchFamily="18" charset="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7pPr>
            <a:lvl8pPr marL="3253092" indent="-216873" defTabSz="433746" eaLnBrk="0" fontAlgn="base" hangingPunct="0">
              <a:lnSpc>
                <a:spcPct val="94000"/>
              </a:lnSpc>
              <a:spcBef>
                <a:spcPct val="0"/>
              </a:spcBef>
              <a:spcAft>
                <a:spcPct val="0"/>
              </a:spcAft>
              <a:buClr>
                <a:srgbClr val="000000"/>
              </a:buClr>
              <a:buSzPct val="100000"/>
              <a:buFont typeface="Times New Roman" pitchFamily="18" charset="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8pPr>
            <a:lvl9pPr marL="3686838" indent="-216873" defTabSz="433746" eaLnBrk="0" fontAlgn="base" hangingPunct="0">
              <a:lnSpc>
                <a:spcPct val="94000"/>
              </a:lnSpc>
              <a:spcBef>
                <a:spcPct val="0"/>
              </a:spcBef>
              <a:spcAft>
                <a:spcPct val="0"/>
              </a:spcAft>
              <a:buClr>
                <a:srgbClr val="000000"/>
              </a:buClr>
              <a:buSzPct val="100000"/>
              <a:buFont typeface="Times New Roman" pitchFamily="18" charset="0"/>
              <a:tabLst>
                <a:tab pos="433746" algn="l"/>
                <a:tab pos="867491" algn="l"/>
                <a:tab pos="1301237" algn="l"/>
                <a:tab pos="1734983" algn="l"/>
                <a:tab pos="2168728" algn="l"/>
                <a:tab pos="2602474" algn="l"/>
                <a:tab pos="3036219" algn="l"/>
              </a:tabLst>
              <a:defRPr>
                <a:solidFill>
                  <a:schemeClr val="tx1"/>
                </a:solidFill>
                <a:latin typeface="Arial" pitchFamily="34" charset="0"/>
                <a:ea typeface="Droid Sans Fallback"/>
                <a:cs typeface="Droid Sans Fallback"/>
              </a:defRPr>
            </a:lvl9pPr>
          </a:lstStyle>
          <a:p>
            <a:pPr eaLnBrk="1">
              <a:buFont typeface="Times New Roman" pitchFamily="18" charset="0"/>
              <a:buNone/>
            </a:pPr>
            <a:fld id="{53098A64-38BC-45BB-BDFF-5785AF3F8D89}" type="slidenum">
              <a:rPr lang="en-US" altLang="de-DE">
                <a:solidFill>
                  <a:srgbClr val="000000"/>
                </a:solidFill>
                <a:latin typeface="Times New Roman" pitchFamily="18" charset="0"/>
              </a:rPr>
              <a:pPr eaLnBrk="1">
                <a:buFont typeface="Times New Roman" pitchFamily="18" charset="0"/>
                <a:buNone/>
              </a:pPr>
              <a:t>13</a:t>
            </a:fld>
            <a:endParaRPr lang="en-US" altLang="de-DE">
              <a:solidFill>
                <a:srgbClr val="000000"/>
              </a:solidFill>
              <a:latin typeface="Times New Roman" pitchFamily="18" charset="0"/>
            </a:endParaRPr>
          </a:p>
        </p:txBody>
      </p:sp>
      <p:sp>
        <p:nvSpPr>
          <p:cNvPr id="6147" name="Rectangle 1"/>
          <p:cNvSpPr txBox="1">
            <a:spLocks noGrp="1" noRot="1" noChangeAspect="1" noChangeArrowheads="1" noTextEdit="1"/>
          </p:cNvSpPr>
          <p:nvPr>
            <p:ph type="sldImg"/>
          </p:nvPr>
        </p:nvSpPr>
        <p:spPr>
          <a:xfrm>
            <a:off x="1257300" y="717550"/>
            <a:ext cx="4799013"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txBox="1">
            <a:spLocks noGrp="1" noChangeArrowheads="1"/>
          </p:cNvSpPr>
          <p:nvPr>
            <p:ph type="body" idx="1"/>
          </p:nvPr>
        </p:nvSpPr>
        <p:spPr>
          <a:xfrm>
            <a:off x="974165" y="4559661"/>
            <a:ext cx="5365377" cy="432175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latin typeface="Times New Roman" pitchFamily="18" charset="0"/>
              </a:rPr>
              <a:t>In the ssps</a:t>
            </a:r>
            <a:r>
              <a:rPr lang="de-DE" altLang="de-DE" baseline="0" dirty="0" smtClean="0">
                <a:latin typeface="Times New Roman" pitchFamily="18" charset="0"/>
              </a:rPr>
              <a:t> there is no climate change included, for our runs we always used a scenario with and without CC in order to see the impact and we had a CC scenario with RCP 8.5</a:t>
            </a:r>
            <a:endParaRPr lang="de-DE" altLang="de-DE" dirty="0" smtClean="0">
              <a:latin typeface="Times New Roman" pitchFamily="18" charset="0"/>
            </a:endParaRPr>
          </a:p>
        </p:txBody>
      </p:sp>
    </p:spTree>
    <p:extLst>
      <p:ext uri="{BB962C8B-B14F-4D97-AF65-F5344CB8AC3E}">
        <p14:creationId xmlns:p14="http://schemas.microsoft.com/office/powerpoint/2010/main" val="296630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Die regionen-überetzungen</a:t>
            </a:r>
            <a:r>
              <a:rPr lang="de-DE" baseline="0" dirty="0" smtClean="0"/>
              <a:t> überall machen wo barplots sind. We have concentrated on three economic regions where poverty is most prevalent. </a:t>
            </a:r>
            <a:endParaRPr lang="en-US"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14</a:t>
            </a:fld>
            <a:endParaRPr lang="de-DE" altLang="de-DE"/>
          </a:p>
        </p:txBody>
      </p:sp>
    </p:spTree>
    <p:extLst>
      <p:ext uri="{BB962C8B-B14F-4D97-AF65-F5344CB8AC3E}">
        <p14:creationId xmlns:p14="http://schemas.microsoft.com/office/powerpoint/2010/main" val="330592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2C13A7C5-6BE7-4B2F-867A-12EF19C6CAE7}" type="slidenum">
              <a:rPr lang="de-DE" altLang="de-DE" sz="1200" smtClean="0">
                <a:solidFill>
                  <a:srgbClr val="000000"/>
                </a:solidFill>
                <a:latin typeface="Times New Roman" pitchFamily="16" charset="0"/>
                <a:ea typeface="DejaVu Sans" charset="0"/>
                <a:cs typeface="DejaVu Sans" charset="0"/>
              </a:rPr>
              <a:pPr/>
              <a:t>17</a:t>
            </a:fld>
            <a:endParaRPr lang="de-DE" altLang="de-DE" sz="1200" smtClean="0">
              <a:solidFill>
                <a:srgbClr val="000000"/>
              </a:solidFill>
              <a:latin typeface="Times New Roman" pitchFamily="16" charset="0"/>
              <a:ea typeface="DejaVu Sans" charset="0"/>
              <a:cs typeface="DejaVu Sans" charset="0"/>
            </a:endParaRPr>
          </a:p>
        </p:txBody>
      </p:sp>
      <p:sp>
        <p:nvSpPr>
          <p:cNvPr id="2355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42900" indent="-342900">
              <a:buFont typeface="Arial" panose="020B0604020202020204" pitchFamily="34" charset="0"/>
              <a:buChar char="•"/>
            </a:pPr>
            <a:r>
              <a:rPr lang="en-US" altLang="de-DE" dirty="0" smtClean="0">
                <a:solidFill>
                  <a:srgbClr val="000000"/>
                </a:solidFill>
              </a:rPr>
              <a:t>Difference between a scenario with CC and one without CC (CC-</a:t>
            </a:r>
            <a:r>
              <a:rPr lang="en-US" altLang="de-DE" dirty="0" err="1" smtClean="0">
                <a:solidFill>
                  <a:srgbClr val="000000"/>
                </a:solidFill>
              </a:rPr>
              <a:t>noCC</a:t>
            </a:r>
            <a:r>
              <a:rPr lang="en-US" altLang="de-DE" dirty="0" smtClean="0">
                <a:solidFill>
                  <a:srgbClr val="000000"/>
                </a:solidFill>
              </a:rPr>
              <a:t>) </a:t>
            </a:r>
          </a:p>
          <a:p>
            <a:pPr marL="342900" indent="-342900">
              <a:buFont typeface="Arial" panose="020B0604020202020204" pitchFamily="34" charset="0"/>
              <a:buChar char="•"/>
            </a:pPr>
            <a:r>
              <a:rPr lang="en-US" altLang="de-DE" dirty="0" smtClean="0">
                <a:solidFill>
                  <a:srgbClr val="000000"/>
                </a:solidFill>
              </a:rPr>
              <a:t>RCP8.5 </a:t>
            </a:r>
          </a:p>
          <a:p>
            <a:pPr marL="342900" indent="-342900">
              <a:buFont typeface="Arial" panose="020B0604020202020204" pitchFamily="34" charset="0"/>
              <a:buChar char="•"/>
            </a:pPr>
            <a:r>
              <a:rPr lang="en-US" altLang="de-DE" dirty="0" smtClean="0">
                <a:solidFill>
                  <a:srgbClr val="000000"/>
                </a:solidFill>
              </a:rPr>
              <a:t>SSP4, SSP5</a:t>
            </a:r>
          </a:p>
          <a:p>
            <a:pPr marL="342900" indent="-342900">
              <a:buFont typeface="Arial" panose="020B0604020202020204" pitchFamily="34" charset="0"/>
              <a:buChar char="•"/>
            </a:pPr>
            <a:r>
              <a:rPr lang="en-US" altLang="de-DE" dirty="0" smtClean="0">
                <a:solidFill>
                  <a:srgbClr val="000000"/>
                </a:solidFill>
              </a:rPr>
              <a:t>Year 2030 </a:t>
            </a:r>
          </a:p>
          <a:p>
            <a:pPr marL="342900" indent="-342900">
              <a:buFont typeface="Arial" panose="020B0604020202020204" pitchFamily="34" charset="0"/>
              <a:buChar char="•"/>
            </a:pPr>
            <a:r>
              <a:rPr lang="en-US" altLang="de-DE" dirty="0" smtClean="0">
                <a:solidFill>
                  <a:srgbClr val="000000"/>
                </a:solidFill>
              </a:rPr>
              <a:t>Median for 5 climate models,</a:t>
            </a:r>
          </a:p>
          <a:p>
            <a:pPr marL="342900" indent="-342900">
              <a:buFont typeface="Arial" panose="020B0604020202020204" pitchFamily="34" charset="0"/>
              <a:buChar char="•"/>
            </a:pPr>
            <a:r>
              <a:rPr lang="en-US" altLang="de-DE" dirty="0" smtClean="0">
                <a:solidFill>
                  <a:srgbClr val="000000"/>
                </a:solidFill>
              </a:rPr>
              <a:t>Food crops: cereals, rice, soybean, rapeseed, groundnut, sunflower, </a:t>
            </a:r>
            <a:r>
              <a:rPr lang="en-US" altLang="de-DE" dirty="0" err="1" smtClean="0">
                <a:solidFill>
                  <a:srgbClr val="000000"/>
                </a:solidFill>
              </a:rPr>
              <a:t>oilpalm</a:t>
            </a:r>
            <a:r>
              <a:rPr lang="en-US" altLang="de-DE" dirty="0" smtClean="0">
                <a:solidFill>
                  <a:srgbClr val="000000"/>
                </a:solidFill>
              </a:rPr>
              <a:t>, pulses, potato, cassava, sugar</a:t>
            </a:r>
          </a:p>
          <a:p>
            <a:endParaRPr lang="de-DE" altLang="de-DE" dirty="0" smtClean="0"/>
          </a:p>
        </p:txBody>
      </p:sp>
    </p:spTree>
    <p:extLst>
      <p:ext uri="{BB962C8B-B14F-4D97-AF65-F5344CB8AC3E}">
        <p14:creationId xmlns:p14="http://schemas.microsoft.com/office/powerpoint/2010/main" val="163619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BF3C3EC6-9D90-4F8B-B279-D0B16889BF8B}" type="slidenum">
              <a:rPr lang="de-DE" altLang="de-DE" sz="1200" smtClean="0">
                <a:solidFill>
                  <a:srgbClr val="000000"/>
                </a:solidFill>
                <a:latin typeface="Times New Roman" pitchFamily="16" charset="0"/>
                <a:ea typeface="DejaVu Sans" charset="0"/>
                <a:cs typeface="DejaVu Sans" charset="0"/>
              </a:rPr>
              <a:pPr/>
              <a:t>18</a:t>
            </a:fld>
            <a:endParaRPr lang="de-DE" altLang="de-DE" sz="1200" smtClean="0">
              <a:solidFill>
                <a:srgbClr val="000000"/>
              </a:solidFill>
              <a:latin typeface="Times New Roman" pitchFamily="16" charset="0"/>
              <a:ea typeface="DejaVu Sans" charset="0"/>
              <a:cs typeface="DejaVu Sans" charset="0"/>
            </a:endParaRPr>
          </a:p>
        </p:txBody>
      </p:sp>
      <p:sp>
        <p:nvSpPr>
          <p:cNvPr id="24579"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t>In GJ to make the crops comparable</a:t>
            </a:r>
            <a:endParaRPr lang="de-DE" altLang="de-DE" baseline="0" dirty="0" smtClean="0"/>
          </a:p>
          <a:p>
            <a:r>
              <a:rPr lang="de-DE" altLang="de-DE" baseline="0" dirty="0" smtClean="0"/>
              <a:t>Noch mal nachgucken wieviel ton fm eine GJ ist. Nachrechnen für weizen?</a:t>
            </a:r>
          </a:p>
          <a:p>
            <a:r>
              <a:rPr lang="de-DE" altLang="de-DE" baseline="0" dirty="0" smtClean="0"/>
              <a:t>-production does not necesarily change with yields in the same direction since the same amount of people have to be fed.</a:t>
            </a:r>
            <a:endParaRPr lang="de-DE" altLang="de-DE" dirty="0" smtClean="0"/>
          </a:p>
        </p:txBody>
      </p:sp>
    </p:spTree>
    <p:extLst>
      <p:ext uri="{BB962C8B-B14F-4D97-AF65-F5344CB8AC3E}">
        <p14:creationId xmlns:p14="http://schemas.microsoft.com/office/powerpoint/2010/main" val="219721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first</a:t>
            </a:r>
            <a:r>
              <a:rPr lang="de-DE" baseline="0" dirty="0" smtClean="0"/>
              <a:t> adaptation measure of the model is the substitute irrigated areas by rainfed areas.</a:t>
            </a:r>
          </a:p>
          <a:p>
            <a:pPr lvl="0">
              <a:buFont typeface="Arial" panose="020B0604020202020204" pitchFamily="34" charset="0"/>
              <a:buChar char="•"/>
            </a:pPr>
            <a:r>
              <a:rPr lang="en-US" dirty="0" smtClean="0"/>
              <a:t>Regional food demand is exogenously given and constant</a:t>
            </a:r>
          </a:p>
          <a:p>
            <a:pPr lvl="0">
              <a:buFont typeface="Arial" panose="020B0604020202020204" pitchFamily="34" charset="0"/>
              <a:buChar char="•"/>
            </a:pPr>
            <a:r>
              <a:rPr lang="en-US" dirty="0" smtClean="0"/>
              <a:t>A decrease of yields and irrigation water can be compensated through: </a:t>
            </a:r>
          </a:p>
          <a:p>
            <a:pPr marL="857250" lvl="1" indent="-457200">
              <a:buFont typeface="+mj-lt"/>
              <a:buAutoNum type="arabicPeriod"/>
            </a:pPr>
            <a:r>
              <a:rPr lang="en-US" sz="2400" dirty="0" smtClean="0"/>
              <a:t>Imports</a:t>
            </a:r>
          </a:p>
          <a:p>
            <a:pPr marL="857250" lvl="1" indent="-457200">
              <a:buFont typeface="+mj-lt"/>
              <a:buAutoNum type="arabicPeriod"/>
            </a:pPr>
            <a:r>
              <a:rPr lang="en-US" sz="2400" dirty="0" smtClean="0"/>
              <a:t>Increase of production</a:t>
            </a:r>
          </a:p>
          <a:p>
            <a:pPr marL="400050" lvl="1" indent="0"/>
            <a:r>
              <a:rPr lang="en-US" sz="2400" dirty="0" smtClean="0"/>
              <a:t>Production can be increased by:</a:t>
            </a:r>
          </a:p>
          <a:p>
            <a:pPr marL="857250" lvl="1" indent="-457200">
              <a:buFont typeface="+mj-lt"/>
              <a:buAutoNum type="alphaLcParenR"/>
            </a:pPr>
            <a:r>
              <a:rPr lang="en-US" sz="2400" dirty="0" smtClean="0"/>
              <a:t> Expanding agricultural area </a:t>
            </a:r>
          </a:p>
          <a:p>
            <a:pPr marL="857250" lvl="1" indent="-457200">
              <a:buFont typeface="+mj-lt"/>
              <a:buAutoNum type="alphaLcParenR"/>
            </a:pPr>
            <a:r>
              <a:rPr lang="en-US" sz="2400" dirty="0" smtClean="0"/>
              <a:t> Investing in irrigation infrastructure or</a:t>
            </a:r>
          </a:p>
          <a:p>
            <a:pPr marL="857250" lvl="1" indent="-457200">
              <a:buFont typeface="+mj-lt"/>
              <a:buAutoNum type="alphaLcParenR"/>
            </a:pPr>
            <a:r>
              <a:rPr lang="en-US" sz="2400" dirty="0" smtClean="0"/>
              <a:t> Investing in R&amp;D leading to higher yields</a:t>
            </a:r>
          </a:p>
          <a:p>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19</a:t>
            </a:fld>
            <a:endParaRPr lang="de-DE" altLang="de-DE"/>
          </a:p>
        </p:txBody>
      </p:sp>
    </p:spTree>
    <p:extLst>
      <p:ext uri="{BB962C8B-B14F-4D97-AF65-F5344CB8AC3E}">
        <p14:creationId xmlns:p14="http://schemas.microsoft.com/office/powerpoint/2010/main" val="293466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first</a:t>
            </a:r>
            <a:r>
              <a:rPr lang="de-DE" baseline="0" dirty="0" smtClean="0"/>
              <a:t> adaptation measure of the model is the substitute irrigated areas by rainfed areas.</a:t>
            </a:r>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20</a:t>
            </a:fld>
            <a:endParaRPr lang="de-DE" altLang="de-DE"/>
          </a:p>
        </p:txBody>
      </p:sp>
    </p:spTree>
    <p:extLst>
      <p:ext uri="{BB962C8B-B14F-4D97-AF65-F5344CB8AC3E}">
        <p14:creationId xmlns:p14="http://schemas.microsoft.com/office/powerpoint/2010/main" val="293466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Area increase in SSP4 is relatively</a:t>
            </a:r>
            <a:r>
              <a:rPr lang="de-DE" baseline="0" dirty="0" smtClean="0"/>
              <a:t> lower than in SSP5, but in absolute terms it is higher, since area in SSP4 has to be expaned already without CC.</a:t>
            </a:r>
          </a:p>
          <a:p>
            <a:r>
              <a:rPr lang="de-DE" baseline="0" dirty="0" smtClean="0"/>
              <a:t>Graph of yields !! Fläche ??? Hier noch mal ein bild mit den verschiednen food demands, zahlen</a:t>
            </a:r>
          </a:p>
          <a:p>
            <a:r>
              <a:rPr lang="de-DE" baseline="0" dirty="0" smtClean="0"/>
              <a:t>SSP4 yields are lower therefore more area expansion necessary. </a:t>
            </a:r>
          </a:p>
          <a:p>
            <a:r>
              <a:rPr lang="de-DE" baseline="0" dirty="0" smtClean="0"/>
              <a:t>Die barplots für yield are in MNA lower in SSP4 than in SSP5. This is because it is really necessary to have a high yield increase in SSP4 even without CC because of the many people. The costs are higher in SSP4 because at the higher level it costs also more to increase yields even more.  The problem would be solved if you would show not the differences but the absolute yield. Than we would see that yields are already higher. </a:t>
            </a:r>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21</a:t>
            </a:fld>
            <a:endParaRPr lang="de-DE" altLang="de-DE"/>
          </a:p>
        </p:txBody>
      </p:sp>
    </p:spTree>
    <p:extLst>
      <p:ext uri="{BB962C8B-B14F-4D97-AF65-F5344CB8AC3E}">
        <p14:creationId xmlns:p14="http://schemas.microsoft.com/office/powerpoint/2010/main" val="276507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8821C139-2C48-43FB-B68D-EA305CA09AC3}" type="slidenum">
              <a:rPr lang="de-DE" altLang="de-DE" sz="1200" smtClean="0">
                <a:solidFill>
                  <a:srgbClr val="000000"/>
                </a:solidFill>
                <a:latin typeface="Times New Roman" pitchFamily="16" charset="0"/>
                <a:ea typeface="DejaVu Sans" charset="0"/>
                <a:cs typeface="DejaVu Sans" charset="0"/>
              </a:rPr>
              <a:pPr/>
              <a:t>2</a:t>
            </a:fld>
            <a:endParaRPr lang="de-DE" altLang="de-DE" sz="1200" smtClean="0">
              <a:solidFill>
                <a:srgbClr val="000000"/>
              </a:solidFill>
              <a:latin typeface="Times New Roman" pitchFamily="16" charset="0"/>
              <a:ea typeface="DejaVu Sans" charset="0"/>
              <a:cs typeface="DejaVu Sans" charset="0"/>
            </a:endParaRPr>
          </a:p>
        </p:txBody>
      </p:sp>
      <p:sp>
        <p:nvSpPr>
          <p:cNvPr id="21507"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t>Many things can not been seen on national level</a:t>
            </a:r>
            <a:r>
              <a:rPr lang="de-DE" altLang="de-DE" baseline="0" dirty="0" smtClean="0"/>
              <a:t> as on the one poverty distribution in a country and on the other hand the impacts of CC are equally distributed inside a country. We have therefore combined spatially explicite data on hunger spatial explicit model results. Namely indicators which can tell us something about how the impact of CC on agriculture affects poor people.  impacts poor people through  </a:t>
            </a:r>
            <a:endParaRPr lang="de-DE" altLang="de-DE" dirty="0" smtClean="0"/>
          </a:p>
        </p:txBody>
      </p:sp>
    </p:spTree>
    <p:extLst>
      <p:ext uri="{BB962C8B-B14F-4D97-AF65-F5344CB8AC3E}">
        <p14:creationId xmlns:p14="http://schemas.microsoft.com/office/powerpoint/2010/main" val="317112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Area increase in SSP4 is relatively</a:t>
            </a:r>
            <a:r>
              <a:rPr lang="de-DE" baseline="0" dirty="0" smtClean="0"/>
              <a:t> lower than in SSP5, but in absolute terms it is higher, since area in SSP4 has to be expaned already without CC.</a:t>
            </a:r>
          </a:p>
          <a:p>
            <a:r>
              <a:rPr lang="de-DE" baseline="0" dirty="0" smtClean="0"/>
              <a:t>Graph of yields !! Fläche ??? Hier noch mal ein bild mit den verschiednen food demands, zahlen</a:t>
            </a:r>
          </a:p>
          <a:p>
            <a:r>
              <a:rPr lang="de-DE" baseline="0" dirty="0" smtClean="0"/>
              <a:t>SSP4 yields are lower therefore more area expansion necessary. </a:t>
            </a:r>
          </a:p>
          <a:p>
            <a:r>
              <a:rPr lang="de-DE" baseline="0" dirty="0" smtClean="0"/>
              <a:t>Die barplots für yield are in MNA lower in SSP4 than in SSP5. This is because it is really necessary to have a high yield increase in SSP4 even without CC because of the many people. The costs are higher in SSP4 because at the higher level it costs also more to increase yields even more.  The problem would be solved if you would show not the differences but the absolute yield. Than we would see that yields are already higher. </a:t>
            </a:r>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22</a:t>
            </a:fld>
            <a:endParaRPr lang="de-DE" altLang="de-DE"/>
          </a:p>
        </p:txBody>
      </p:sp>
    </p:spTree>
    <p:extLst>
      <p:ext uri="{BB962C8B-B14F-4D97-AF65-F5344CB8AC3E}">
        <p14:creationId xmlns:p14="http://schemas.microsoft.com/office/powerpoint/2010/main" val="2765074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Area increase in SSP4 is relatively</a:t>
            </a:r>
            <a:r>
              <a:rPr lang="de-DE" baseline="0" dirty="0" smtClean="0"/>
              <a:t> lower than in SSP5, but in absolute terms it is higher, since area in SSP4 has to be expaned already without CC.</a:t>
            </a:r>
          </a:p>
          <a:p>
            <a:r>
              <a:rPr lang="de-DE" baseline="0" dirty="0" smtClean="0"/>
              <a:t>Graph of yields !! Fläche ??? Hier noch mal ein bild mit den verschiednen food demands, zahlen</a:t>
            </a:r>
          </a:p>
          <a:p>
            <a:r>
              <a:rPr lang="de-DE" baseline="0" dirty="0" smtClean="0"/>
              <a:t>SSP4 yields are lower therefore more area expansion necessary. </a:t>
            </a:r>
          </a:p>
          <a:p>
            <a:r>
              <a:rPr lang="de-DE" baseline="0" dirty="0" smtClean="0"/>
              <a:t>Die barplots für yield are in MNA lower in SSP4 than in SSP5. This is because it is really necessary to have a high yield increase in SSP4 even without CC because of the many people. The costs are higher in SSP4 because at the higher level it costs also more to increase yields even more.  The problem would be solved if you would show not the differences but the absolute yield. Than we would see that yields are already higher. </a:t>
            </a:r>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23</a:t>
            </a:fld>
            <a:endParaRPr lang="de-DE" altLang="de-DE"/>
          </a:p>
        </p:txBody>
      </p:sp>
    </p:spTree>
    <p:extLst>
      <p:ext uri="{BB962C8B-B14F-4D97-AF65-F5344CB8AC3E}">
        <p14:creationId xmlns:p14="http://schemas.microsoft.com/office/powerpoint/2010/main" val="2765074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Area increase in SSP4 is relatively</a:t>
            </a:r>
            <a:r>
              <a:rPr lang="de-DE" baseline="0" dirty="0" smtClean="0"/>
              <a:t> lower than in SSP5, but in absolute terms it is higher, since area in SSP4 has to be expaned already without CC.</a:t>
            </a:r>
          </a:p>
          <a:p>
            <a:r>
              <a:rPr lang="de-DE" baseline="0" dirty="0" smtClean="0"/>
              <a:t>Graph of yields !! Fläche ??? Hier noch mal ein bild mit den verschiednen food demands, zahlen</a:t>
            </a:r>
          </a:p>
          <a:p>
            <a:r>
              <a:rPr lang="de-DE" baseline="0" dirty="0" smtClean="0"/>
              <a:t>SSP4 yields are lower therefore more area expansion necessary. </a:t>
            </a:r>
          </a:p>
          <a:p>
            <a:r>
              <a:rPr lang="de-DE" baseline="0" dirty="0" smtClean="0"/>
              <a:t>Die barplots für yield are in MNA lower in SSP4 than in SSP5. This is because it is really necessary to have a high yield increase in SSP4 even without CC because of the many people. The costs are higher in SSP4 because at the higher level it costs also more to increase yields even more.  The problem would be solved if you would show not the differences but the absolute yield. Than we would see that yields are already higher. </a:t>
            </a:r>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24</a:t>
            </a:fld>
            <a:endParaRPr lang="de-DE" altLang="de-DE"/>
          </a:p>
        </p:txBody>
      </p:sp>
    </p:spTree>
    <p:extLst>
      <p:ext uri="{BB962C8B-B14F-4D97-AF65-F5344CB8AC3E}">
        <p14:creationId xmlns:p14="http://schemas.microsoft.com/office/powerpoint/2010/main" val="2765074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71229E1F-8316-47C7-A425-DC61C9821FE5}" type="slidenum">
              <a:rPr lang="de-DE" altLang="de-DE" sz="1200" smtClean="0">
                <a:solidFill>
                  <a:srgbClr val="000000"/>
                </a:solidFill>
                <a:latin typeface="Times New Roman" pitchFamily="16" charset="0"/>
                <a:ea typeface="DejaVu Sans" charset="0"/>
                <a:cs typeface="DejaVu Sans" charset="0"/>
              </a:rPr>
              <a:pPr/>
              <a:t>25</a:t>
            </a:fld>
            <a:endParaRPr lang="de-DE" altLang="de-DE" sz="1200" smtClean="0">
              <a:solidFill>
                <a:srgbClr val="000000"/>
              </a:solidFill>
              <a:latin typeface="Times New Roman" pitchFamily="16" charset="0"/>
              <a:ea typeface="DejaVu Sans" charset="0"/>
              <a:cs typeface="DejaVu Sans" charset="0"/>
            </a:endParaRPr>
          </a:p>
        </p:txBody>
      </p:sp>
      <p:sp>
        <p:nvSpPr>
          <p:cNvPr id="25603"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t>Explain costs of food: production costs: </a:t>
            </a:r>
          </a:p>
        </p:txBody>
      </p:sp>
    </p:spTree>
    <p:extLst>
      <p:ext uri="{BB962C8B-B14F-4D97-AF65-F5344CB8AC3E}">
        <p14:creationId xmlns:p14="http://schemas.microsoft.com/office/powerpoint/2010/main" val="1456711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696913"/>
            <a:ext cx="4799013" cy="3598862"/>
          </a:xfrm>
        </p:spPr>
      </p:sp>
      <p:sp>
        <p:nvSpPr>
          <p:cNvPr id="3" name="Notes Placeholder 2"/>
          <p:cNvSpPr>
            <a:spLocks noGrp="1"/>
          </p:cNvSpPr>
          <p:nvPr>
            <p:ph type="body" idx="1"/>
          </p:nvPr>
        </p:nvSpPr>
        <p:spPr/>
        <p:txBody>
          <a:bodyPr/>
          <a:lstStyle/>
          <a:p>
            <a:r>
              <a:rPr lang="de-DE" dirty="0" smtClean="0"/>
              <a:t>Cost increase in SAS are lower in SSP4 than in SSP5 because already in SSP4 wo CC there are many people which have to be fed and land had already expanded. SAS: the</a:t>
            </a:r>
            <a:r>
              <a:rPr lang="de-DE" baseline="0" dirty="0" smtClean="0"/>
              <a:t> absolute higher costs in SSP5 come only from TC. The reason that TC is more expensive in this time-step is because  in SSP5 SAS can start much later to invest in TC than SSP4 in order to compensate the lack or production and yields. </a:t>
            </a:r>
            <a:r>
              <a:rPr lang="de-DE" dirty="0" smtClean="0"/>
              <a:t> </a:t>
            </a:r>
            <a:endParaRPr lang="de-DE" dirty="0"/>
          </a:p>
        </p:txBody>
      </p:sp>
      <p:sp>
        <p:nvSpPr>
          <p:cNvPr id="4" name="Slide Number Placeholder 3"/>
          <p:cNvSpPr>
            <a:spLocks noGrp="1"/>
          </p:cNvSpPr>
          <p:nvPr>
            <p:ph type="sldNum" idx="10"/>
          </p:nvPr>
        </p:nvSpPr>
        <p:spPr/>
        <p:txBody>
          <a:bodyPr/>
          <a:lstStyle/>
          <a:p>
            <a:pPr>
              <a:defRPr/>
            </a:pPr>
            <a:fld id="{527DD3E6-B99B-47CF-B2B4-7A239E2EF629}" type="slidenum">
              <a:rPr lang="de-DE" altLang="de-DE" smtClean="0"/>
              <a:pPr>
                <a:defRPr/>
              </a:pPr>
              <a:t>26</a:t>
            </a:fld>
            <a:endParaRPr lang="de-DE" altLang="de-DE"/>
          </a:p>
        </p:txBody>
      </p:sp>
    </p:spTree>
    <p:extLst>
      <p:ext uri="{BB962C8B-B14F-4D97-AF65-F5344CB8AC3E}">
        <p14:creationId xmlns:p14="http://schemas.microsoft.com/office/powerpoint/2010/main" val="847528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2C13A7C5-6BE7-4B2F-867A-12EF19C6CAE7}" type="slidenum">
              <a:rPr lang="de-DE" altLang="de-DE" sz="1200" smtClean="0">
                <a:solidFill>
                  <a:srgbClr val="000000"/>
                </a:solidFill>
                <a:latin typeface="Times New Roman" pitchFamily="16" charset="0"/>
                <a:ea typeface="DejaVu Sans" charset="0"/>
                <a:cs typeface="DejaVu Sans" charset="0"/>
              </a:rPr>
              <a:pPr/>
              <a:t>27</a:t>
            </a:fld>
            <a:endParaRPr lang="de-DE" altLang="de-DE" sz="1200" smtClean="0">
              <a:solidFill>
                <a:srgbClr val="000000"/>
              </a:solidFill>
              <a:latin typeface="Times New Roman" pitchFamily="16" charset="0"/>
              <a:ea typeface="DejaVu Sans" charset="0"/>
              <a:cs typeface="DejaVu Sans" charset="0"/>
            </a:endParaRPr>
          </a:p>
        </p:txBody>
      </p:sp>
      <p:sp>
        <p:nvSpPr>
          <p:cNvPr id="2355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52038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1BE4E306-5849-41A1-84F1-009D95580B52}" type="slidenum">
              <a:rPr lang="de-DE" altLang="de-DE" sz="1200" smtClean="0">
                <a:solidFill>
                  <a:srgbClr val="000000"/>
                </a:solidFill>
                <a:latin typeface="Times New Roman" pitchFamily="16" charset="0"/>
                <a:ea typeface="DejaVu Sans" charset="0"/>
                <a:cs typeface="DejaVu Sans" charset="0"/>
              </a:rPr>
              <a:pPr/>
              <a:t>28</a:t>
            </a:fld>
            <a:endParaRPr lang="de-DE" altLang="de-DE" sz="1200" smtClean="0">
              <a:solidFill>
                <a:srgbClr val="000000"/>
              </a:solidFill>
              <a:latin typeface="Times New Roman" pitchFamily="16" charset="0"/>
              <a:ea typeface="DejaVu Sans" charset="0"/>
              <a:cs typeface="DejaVu Sans" charset="0"/>
            </a:endParaRPr>
          </a:p>
        </p:txBody>
      </p:sp>
      <p:sp>
        <p:nvSpPr>
          <p:cNvPr id="2867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556999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1BE4E306-5849-41A1-84F1-009D95580B52}" type="slidenum">
              <a:rPr lang="de-DE" altLang="de-DE" sz="1200" smtClean="0">
                <a:solidFill>
                  <a:srgbClr val="000000"/>
                </a:solidFill>
                <a:latin typeface="Times New Roman" pitchFamily="16" charset="0"/>
                <a:ea typeface="DejaVu Sans" charset="0"/>
                <a:cs typeface="DejaVu Sans" charset="0"/>
              </a:rPr>
              <a:pPr/>
              <a:t>29</a:t>
            </a:fld>
            <a:endParaRPr lang="de-DE" altLang="de-DE" sz="1200" smtClean="0">
              <a:solidFill>
                <a:srgbClr val="000000"/>
              </a:solidFill>
              <a:latin typeface="Times New Roman" pitchFamily="16" charset="0"/>
              <a:ea typeface="DejaVu Sans" charset="0"/>
              <a:cs typeface="DejaVu Sans" charset="0"/>
            </a:endParaRPr>
          </a:p>
        </p:txBody>
      </p:sp>
      <p:sp>
        <p:nvSpPr>
          <p:cNvPr id="2867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007556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52E8ED29-D862-4A72-AB96-019EA9F887ED}" type="slidenum">
              <a:rPr lang="de-DE" altLang="de-DE" sz="1200" smtClean="0">
                <a:solidFill>
                  <a:srgbClr val="000000"/>
                </a:solidFill>
                <a:latin typeface="Times New Roman" pitchFamily="16" charset="0"/>
                <a:ea typeface="DejaVu Sans" charset="0"/>
                <a:cs typeface="DejaVu Sans" charset="0"/>
              </a:rPr>
              <a:pPr/>
              <a:t>31</a:t>
            </a:fld>
            <a:endParaRPr lang="de-DE" altLang="de-DE" sz="1200" smtClean="0">
              <a:solidFill>
                <a:srgbClr val="000000"/>
              </a:solidFill>
              <a:latin typeface="Times New Roman" pitchFamily="16" charset="0"/>
              <a:ea typeface="DejaVu Sans" charset="0"/>
              <a:cs typeface="DejaVu Sans" charset="0"/>
            </a:endParaRPr>
          </a:p>
        </p:txBody>
      </p:sp>
      <p:sp>
        <p:nvSpPr>
          <p:cNvPr id="30723" name="Rectangle 1"/>
          <p:cNvSpPr>
            <a:spLocks noGrp="1" noRot="1" noChangeAspect="1" noChangeArrowheads="1" noTextEdit="1"/>
          </p:cNvSpPr>
          <p:nvPr>
            <p:ph type="sldImg"/>
          </p:nvPr>
        </p:nvSpPr>
        <p:spPr>
          <a:xfrm>
            <a:off x="1257300" y="728663"/>
            <a:ext cx="4799013"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283411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8821C139-2C48-43FB-B68D-EA305CA09AC3}" type="slidenum">
              <a:rPr lang="de-DE" altLang="de-DE" sz="1200" smtClean="0">
                <a:solidFill>
                  <a:srgbClr val="000000"/>
                </a:solidFill>
                <a:latin typeface="Times New Roman" pitchFamily="16" charset="0"/>
                <a:ea typeface="DejaVu Sans" charset="0"/>
                <a:cs typeface="DejaVu Sans" charset="0"/>
              </a:rPr>
              <a:pPr/>
              <a:t>3</a:t>
            </a:fld>
            <a:endParaRPr lang="de-DE" altLang="de-DE" sz="1200" smtClean="0">
              <a:solidFill>
                <a:srgbClr val="000000"/>
              </a:solidFill>
              <a:latin typeface="Times New Roman" pitchFamily="16" charset="0"/>
              <a:ea typeface="DejaVu Sans" charset="0"/>
              <a:cs typeface="DejaVu Sans" charset="0"/>
            </a:endParaRPr>
          </a:p>
        </p:txBody>
      </p:sp>
      <p:sp>
        <p:nvSpPr>
          <p:cNvPr id="21507"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t>Many things can not been seen on national level</a:t>
            </a:r>
            <a:r>
              <a:rPr lang="de-DE" altLang="de-DE" baseline="0" dirty="0" smtClean="0"/>
              <a:t> as on the one poverty distribution in a country and on the other hand the impacts of CC are equally distributed inside a country. We have therefore combined spatially explicite data on hunger spatial explicit model results. Namely indicators which can tell us something about how the impact of CC on agriculture affects poor people.  impacts poor people through  </a:t>
            </a:r>
            <a:endParaRPr lang="de-DE" altLang="de-DE" dirty="0" smtClean="0"/>
          </a:p>
        </p:txBody>
      </p:sp>
    </p:spTree>
    <p:extLst>
      <p:ext uri="{BB962C8B-B14F-4D97-AF65-F5344CB8AC3E}">
        <p14:creationId xmlns:p14="http://schemas.microsoft.com/office/powerpoint/2010/main" val="83505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8821C139-2C48-43FB-B68D-EA305CA09AC3}" type="slidenum">
              <a:rPr lang="de-DE" altLang="de-DE" sz="1200" smtClean="0">
                <a:solidFill>
                  <a:srgbClr val="000000"/>
                </a:solidFill>
                <a:latin typeface="Times New Roman" pitchFamily="16" charset="0"/>
                <a:ea typeface="DejaVu Sans" charset="0"/>
                <a:cs typeface="DejaVu Sans" charset="0"/>
              </a:rPr>
              <a:pPr/>
              <a:t>4</a:t>
            </a:fld>
            <a:endParaRPr lang="de-DE" altLang="de-DE" sz="1200" smtClean="0">
              <a:solidFill>
                <a:srgbClr val="000000"/>
              </a:solidFill>
              <a:latin typeface="Times New Roman" pitchFamily="16" charset="0"/>
              <a:ea typeface="DejaVu Sans" charset="0"/>
              <a:cs typeface="DejaVu Sans" charset="0"/>
            </a:endParaRPr>
          </a:p>
        </p:txBody>
      </p:sp>
      <p:sp>
        <p:nvSpPr>
          <p:cNvPr id="21507"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t>Many things can not been seen on national level</a:t>
            </a:r>
            <a:r>
              <a:rPr lang="de-DE" altLang="de-DE" baseline="0" dirty="0" smtClean="0"/>
              <a:t> as on the one poverty distribution in a country and on the other hand the impacts of CC are equally distributed inside a country. We have therefore combined spatially explicite data on hunger spatial explicit model results. Namely indicators which can tell us something about how the impact of CC on agriculture affects poor people.  impacts poor people through  </a:t>
            </a:r>
            <a:endParaRPr lang="de-DE" altLang="de-DE" dirty="0" smtClean="0"/>
          </a:p>
        </p:txBody>
      </p:sp>
    </p:spTree>
    <p:extLst>
      <p:ext uri="{BB962C8B-B14F-4D97-AF65-F5344CB8AC3E}">
        <p14:creationId xmlns:p14="http://schemas.microsoft.com/office/powerpoint/2010/main" val="97332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8821C139-2C48-43FB-B68D-EA305CA09AC3}" type="slidenum">
              <a:rPr lang="de-DE" altLang="de-DE" sz="1200" smtClean="0">
                <a:solidFill>
                  <a:srgbClr val="000000"/>
                </a:solidFill>
                <a:latin typeface="Times New Roman" pitchFamily="16" charset="0"/>
                <a:ea typeface="DejaVu Sans" charset="0"/>
                <a:cs typeface="DejaVu Sans" charset="0"/>
              </a:rPr>
              <a:pPr/>
              <a:t>5</a:t>
            </a:fld>
            <a:endParaRPr lang="de-DE" altLang="de-DE" sz="1200" smtClean="0">
              <a:solidFill>
                <a:srgbClr val="000000"/>
              </a:solidFill>
              <a:latin typeface="Times New Roman" pitchFamily="16" charset="0"/>
              <a:ea typeface="DejaVu Sans" charset="0"/>
              <a:cs typeface="DejaVu Sans" charset="0"/>
            </a:endParaRPr>
          </a:p>
        </p:txBody>
      </p:sp>
      <p:sp>
        <p:nvSpPr>
          <p:cNvPr id="21507"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31182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2C13A7C5-6BE7-4B2F-867A-12EF19C6CAE7}" type="slidenum">
              <a:rPr lang="de-DE" altLang="de-DE" sz="1200" smtClean="0">
                <a:solidFill>
                  <a:srgbClr val="000000"/>
                </a:solidFill>
                <a:latin typeface="Times New Roman" pitchFamily="16" charset="0"/>
                <a:ea typeface="DejaVu Sans" charset="0"/>
                <a:cs typeface="DejaVu Sans" charset="0"/>
              </a:rPr>
              <a:pPr/>
              <a:t>6</a:t>
            </a:fld>
            <a:endParaRPr lang="de-DE" altLang="de-DE" sz="1200" smtClean="0">
              <a:solidFill>
                <a:srgbClr val="000000"/>
              </a:solidFill>
              <a:latin typeface="Times New Roman" pitchFamily="16" charset="0"/>
              <a:ea typeface="DejaVu Sans" charset="0"/>
              <a:cs typeface="DejaVu Sans" charset="0"/>
            </a:endParaRPr>
          </a:p>
        </p:txBody>
      </p:sp>
      <p:sp>
        <p:nvSpPr>
          <p:cNvPr id="2355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387641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2C13A7C5-6BE7-4B2F-867A-12EF19C6CAE7}" type="slidenum">
              <a:rPr lang="de-DE" altLang="de-DE" sz="1200" smtClean="0">
                <a:solidFill>
                  <a:srgbClr val="000000"/>
                </a:solidFill>
                <a:latin typeface="Times New Roman" pitchFamily="16" charset="0"/>
                <a:ea typeface="DejaVu Sans" charset="0"/>
                <a:cs typeface="DejaVu Sans" charset="0"/>
              </a:rPr>
              <a:pPr/>
              <a:t>7</a:t>
            </a:fld>
            <a:endParaRPr lang="de-DE" altLang="de-DE" sz="1200" smtClean="0">
              <a:solidFill>
                <a:srgbClr val="000000"/>
              </a:solidFill>
              <a:latin typeface="Times New Roman" pitchFamily="16" charset="0"/>
              <a:ea typeface="DejaVu Sans" charset="0"/>
              <a:cs typeface="DejaVu Sans" charset="0"/>
            </a:endParaRPr>
          </a:p>
        </p:txBody>
      </p:sp>
      <p:sp>
        <p:nvSpPr>
          <p:cNvPr id="2355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t>Which of</a:t>
            </a:r>
            <a:r>
              <a:rPr lang="de-DE" altLang="de-DE" baseline="0" dirty="0" smtClean="0"/>
              <a:t> the three comes from the FAO?</a:t>
            </a:r>
            <a:endParaRPr lang="de-DE" altLang="de-DE" dirty="0" smtClean="0"/>
          </a:p>
        </p:txBody>
      </p:sp>
    </p:spTree>
    <p:extLst>
      <p:ext uri="{BB962C8B-B14F-4D97-AF65-F5344CB8AC3E}">
        <p14:creationId xmlns:p14="http://schemas.microsoft.com/office/powerpoint/2010/main" val="40324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B8B3B969-556E-4382-AAE9-6676AA6B2BF8}" type="slidenum">
              <a:rPr lang="de-DE" altLang="de-DE" sz="1200" smtClean="0">
                <a:solidFill>
                  <a:srgbClr val="000000"/>
                </a:solidFill>
                <a:latin typeface="Times New Roman" pitchFamily="16" charset="0"/>
                <a:ea typeface="DejaVu Sans" charset="0"/>
                <a:cs typeface="DejaVu Sans" charset="0"/>
              </a:rPr>
              <a:pPr/>
              <a:t>8</a:t>
            </a:fld>
            <a:endParaRPr lang="de-DE" altLang="de-DE" sz="1200" smtClean="0">
              <a:solidFill>
                <a:srgbClr val="000000"/>
              </a:solidFill>
              <a:latin typeface="Times New Roman" pitchFamily="16" charset="0"/>
              <a:ea typeface="DejaVu Sans" charset="0"/>
              <a:cs typeface="DejaVu Sans" charset="0"/>
            </a:endParaRPr>
          </a:p>
        </p:txBody>
      </p:sp>
      <p:sp>
        <p:nvSpPr>
          <p:cNvPr id="26627"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altLang="de-DE" dirty="0" smtClean="0"/>
              <a:t>Which are the data from</a:t>
            </a:r>
            <a:r>
              <a:rPr lang="de-DE" altLang="de-DE" baseline="0" dirty="0" smtClean="0"/>
              <a:t> the WB that we used?</a:t>
            </a:r>
            <a:endParaRPr lang="de-DE" altLang="de-DE" dirty="0" smtClean="0"/>
          </a:p>
        </p:txBody>
      </p:sp>
    </p:spTree>
    <p:extLst>
      <p:ext uri="{BB962C8B-B14F-4D97-AF65-F5344CB8AC3E}">
        <p14:creationId xmlns:p14="http://schemas.microsoft.com/office/powerpoint/2010/main" val="309538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1pPr>
            <a:lvl2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2pPr>
            <a:lvl3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3pPr>
            <a:lvl4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4pPr>
            <a:lvl5pPr>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Lst>
              <a:defRPr sz="2400">
                <a:solidFill>
                  <a:schemeClr val="bg1"/>
                </a:solidFill>
                <a:latin typeface="Arial" charset="0"/>
                <a:ea typeface="ヒラギノ角ゴ Pro W3" pitchFamily="48" charset="0"/>
                <a:cs typeface="ヒラギノ角ゴ Pro W3" pitchFamily="48" charset="0"/>
              </a:defRPr>
            </a:lvl9pPr>
          </a:lstStyle>
          <a:p>
            <a:fld id="{2C13A7C5-6BE7-4B2F-867A-12EF19C6CAE7}" type="slidenum">
              <a:rPr lang="de-DE" altLang="de-DE" sz="1200" smtClean="0">
                <a:solidFill>
                  <a:srgbClr val="000000"/>
                </a:solidFill>
                <a:latin typeface="Times New Roman" pitchFamily="16" charset="0"/>
                <a:ea typeface="DejaVu Sans" charset="0"/>
                <a:cs typeface="DejaVu Sans" charset="0"/>
              </a:rPr>
              <a:pPr/>
              <a:t>9</a:t>
            </a:fld>
            <a:endParaRPr lang="de-DE" altLang="de-DE" sz="1200" smtClean="0">
              <a:solidFill>
                <a:srgbClr val="000000"/>
              </a:solidFill>
              <a:latin typeface="Times New Roman" pitchFamily="16" charset="0"/>
              <a:ea typeface="DejaVu Sans" charset="0"/>
              <a:cs typeface="DejaVu Sans" charset="0"/>
            </a:endParaRPr>
          </a:p>
        </p:txBody>
      </p:sp>
      <p:sp>
        <p:nvSpPr>
          <p:cNvPr id="23555" name="Rectangle 1"/>
          <p:cNvSpPr>
            <a:spLocks noGrp="1" noRot="1" noChangeAspect="1" noChangeArrowheads="1" noTextEdit="1"/>
          </p:cNvSpPr>
          <p:nvPr>
            <p:ph type="sldImg"/>
          </p:nvPr>
        </p:nvSpPr>
        <p:spPr>
          <a:xfrm>
            <a:off x="1257300" y="719138"/>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Grp="1" noChangeArrowheads="1"/>
          </p:cNvSpPr>
          <p:nvPr>
            <p:ph type="body" idx="1"/>
          </p:nvPr>
        </p:nvSpPr>
        <p:spPr>
          <a:xfrm>
            <a:off x="974725" y="4560888"/>
            <a:ext cx="5365750" cy="43211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extLst>
      <p:ext uri="{BB962C8B-B14F-4D97-AF65-F5344CB8AC3E}">
        <p14:creationId xmlns:p14="http://schemas.microsoft.com/office/powerpoint/2010/main" val="143311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20358812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2160305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60350"/>
            <a:ext cx="2178050" cy="505618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50825" y="260350"/>
            <a:ext cx="6381750" cy="5056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0198710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7"/>
          <p:cNvSpPr>
            <a:spLocks noGrp="1" noChangeArrowheads="1"/>
          </p:cNvSpPr>
          <p:nvPr>
            <p:ph type="ftr" idx="10"/>
          </p:nvPr>
        </p:nvSpPr>
        <p:spPr>
          <a:ln/>
        </p:spPr>
        <p:txBody>
          <a:bodyPr/>
          <a:lstStyle>
            <a:lvl1pPr>
              <a:defRPr/>
            </a:lvl1pPr>
          </a:lstStyle>
          <a:p>
            <a:pPr>
              <a:defRPr/>
            </a:pPr>
            <a:endParaRPr lang="en-US" altLang="de-DE"/>
          </a:p>
        </p:txBody>
      </p:sp>
      <p:sp>
        <p:nvSpPr>
          <p:cNvPr id="5" name="Rectangle 8"/>
          <p:cNvSpPr>
            <a:spLocks noGrp="1" noChangeArrowheads="1"/>
          </p:cNvSpPr>
          <p:nvPr>
            <p:ph type="dt" idx="11"/>
          </p:nvPr>
        </p:nvSpPr>
        <p:spPr>
          <a:ln/>
        </p:spPr>
        <p:txBody>
          <a:bodyPr/>
          <a:lstStyle>
            <a:lvl1pPr>
              <a:defRPr/>
            </a:lvl1pPr>
          </a:lstStyle>
          <a:p>
            <a:pPr>
              <a:defRPr/>
            </a:pPr>
            <a:endParaRPr lang="en-US" altLang="de-DE"/>
          </a:p>
        </p:txBody>
      </p:sp>
      <p:sp>
        <p:nvSpPr>
          <p:cNvPr id="6" name="Rectangle 9"/>
          <p:cNvSpPr>
            <a:spLocks noGrp="1" noChangeArrowheads="1"/>
          </p:cNvSpPr>
          <p:nvPr>
            <p:ph type="sldNum" idx="12"/>
          </p:nvPr>
        </p:nvSpPr>
        <p:spPr>
          <a:ln/>
        </p:spPr>
        <p:txBody>
          <a:bodyPr/>
          <a:lstStyle>
            <a:lvl1pPr>
              <a:defRPr/>
            </a:lvl1pPr>
          </a:lstStyle>
          <a:p>
            <a:pPr>
              <a:defRPr/>
            </a:pPr>
            <a:fld id="{58006524-1E7C-4D6B-AA8D-3066FC01FB04}" type="slidenum">
              <a:rPr lang="en-US" altLang="de-DE"/>
              <a:pPr>
                <a:defRPr/>
              </a:pPr>
              <a:t>‹#›</a:t>
            </a:fld>
            <a:endParaRPr lang="en-US" altLang="de-DE"/>
          </a:p>
        </p:txBody>
      </p:sp>
    </p:spTree>
    <p:extLst>
      <p:ext uri="{BB962C8B-B14F-4D97-AF65-F5344CB8AC3E}">
        <p14:creationId xmlns:p14="http://schemas.microsoft.com/office/powerpoint/2010/main" val="117120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7"/>
          <p:cNvSpPr>
            <a:spLocks noGrp="1" noChangeArrowheads="1"/>
          </p:cNvSpPr>
          <p:nvPr>
            <p:ph type="ftr" idx="10"/>
          </p:nvPr>
        </p:nvSpPr>
        <p:spPr>
          <a:ln/>
        </p:spPr>
        <p:txBody>
          <a:bodyPr/>
          <a:lstStyle>
            <a:lvl1pPr>
              <a:defRPr/>
            </a:lvl1pPr>
          </a:lstStyle>
          <a:p>
            <a:pPr>
              <a:defRPr/>
            </a:pPr>
            <a:endParaRPr lang="en-US" altLang="de-DE"/>
          </a:p>
        </p:txBody>
      </p:sp>
      <p:sp>
        <p:nvSpPr>
          <p:cNvPr id="5" name="Rectangle 8"/>
          <p:cNvSpPr>
            <a:spLocks noGrp="1" noChangeArrowheads="1"/>
          </p:cNvSpPr>
          <p:nvPr>
            <p:ph type="dt" idx="11"/>
          </p:nvPr>
        </p:nvSpPr>
        <p:spPr>
          <a:ln/>
        </p:spPr>
        <p:txBody>
          <a:bodyPr/>
          <a:lstStyle>
            <a:lvl1pPr>
              <a:defRPr/>
            </a:lvl1pPr>
          </a:lstStyle>
          <a:p>
            <a:pPr>
              <a:defRPr/>
            </a:pPr>
            <a:endParaRPr lang="en-US" altLang="de-DE"/>
          </a:p>
        </p:txBody>
      </p:sp>
      <p:sp>
        <p:nvSpPr>
          <p:cNvPr id="6" name="Rectangle 9"/>
          <p:cNvSpPr>
            <a:spLocks noGrp="1" noChangeArrowheads="1"/>
          </p:cNvSpPr>
          <p:nvPr>
            <p:ph type="sldNum" idx="12"/>
          </p:nvPr>
        </p:nvSpPr>
        <p:spPr>
          <a:ln/>
        </p:spPr>
        <p:txBody>
          <a:bodyPr/>
          <a:lstStyle>
            <a:lvl1pPr>
              <a:defRPr/>
            </a:lvl1pPr>
          </a:lstStyle>
          <a:p>
            <a:pPr>
              <a:defRPr/>
            </a:pPr>
            <a:fld id="{D3D9E9D8-D08E-4B2C-B005-E9135F23402D}" type="slidenum">
              <a:rPr lang="en-US" altLang="de-DE"/>
              <a:pPr>
                <a:defRPr/>
              </a:pPr>
              <a:t>‹#›</a:t>
            </a:fld>
            <a:endParaRPr lang="en-US" altLang="de-DE"/>
          </a:p>
        </p:txBody>
      </p:sp>
    </p:spTree>
    <p:extLst>
      <p:ext uri="{BB962C8B-B14F-4D97-AF65-F5344CB8AC3E}">
        <p14:creationId xmlns:p14="http://schemas.microsoft.com/office/powerpoint/2010/main" val="26775845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7"/>
          <p:cNvSpPr>
            <a:spLocks noGrp="1" noChangeArrowheads="1"/>
          </p:cNvSpPr>
          <p:nvPr>
            <p:ph type="ftr" idx="10"/>
          </p:nvPr>
        </p:nvSpPr>
        <p:spPr>
          <a:ln/>
        </p:spPr>
        <p:txBody>
          <a:bodyPr/>
          <a:lstStyle>
            <a:lvl1pPr>
              <a:defRPr/>
            </a:lvl1pPr>
          </a:lstStyle>
          <a:p>
            <a:pPr>
              <a:defRPr/>
            </a:pPr>
            <a:endParaRPr lang="en-US" altLang="de-DE"/>
          </a:p>
        </p:txBody>
      </p:sp>
      <p:sp>
        <p:nvSpPr>
          <p:cNvPr id="8" name="Rectangle 8"/>
          <p:cNvSpPr>
            <a:spLocks noGrp="1" noChangeArrowheads="1"/>
          </p:cNvSpPr>
          <p:nvPr>
            <p:ph type="dt" idx="11"/>
          </p:nvPr>
        </p:nvSpPr>
        <p:spPr>
          <a:ln/>
        </p:spPr>
        <p:txBody>
          <a:bodyPr/>
          <a:lstStyle>
            <a:lvl1pPr>
              <a:defRPr/>
            </a:lvl1pPr>
          </a:lstStyle>
          <a:p>
            <a:pPr>
              <a:defRPr/>
            </a:pPr>
            <a:endParaRPr lang="en-US" altLang="de-DE"/>
          </a:p>
        </p:txBody>
      </p:sp>
      <p:sp>
        <p:nvSpPr>
          <p:cNvPr id="9" name="Rectangle 9"/>
          <p:cNvSpPr>
            <a:spLocks noGrp="1" noChangeArrowheads="1"/>
          </p:cNvSpPr>
          <p:nvPr>
            <p:ph type="sldNum" idx="12"/>
          </p:nvPr>
        </p:nvSpPr>
        <p:spPr>
          <a:ln/>
        </p:spPr>
        <p:txBody>
          <a:bodyPr/>
          <a:lstStyle>
            <a:lvl1pPr>
              <a:defRPr/>
            </a:lvl1pPr>
          </a:lstStyle>
          <a:p>
            <a:pPr>
              <a:defRPr/>
            </a:pPr>
            <a:fld id="{2A5E55E7-3CE0-46A7-98C7-930D7BAFAE15}" type="slidenum">
              <a:rPr lang="en-US" altLang="de-DE"/>
              <a:pPr>
                <a:defRPr/>
              </a:pPr>
              <a:t>‹#›</a:t>
            </a:fld>
            <a:endParaRPr lang="en-US" altLang="de-DE"/>
          </a:p>
        </p:txBody>
      </p:sp>
    </p:spTree>
    <p:extLst>
      <p:ext uri="{BB962C8B-B14F-4D97-AF65-F5344CB8AC3E}">
        <p14:creationId xmlns:p14="http://schemas.microsoft.com/office/powerpoint/2010/main" val="12202243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7"/>
          <p:cNvSpPr>
            <a:spLocks noGrp="1" noChangeArrowheads="1"/>
          </p:cNvSpPr>
          <p:nvPr>
            <p:ph type="ftr" idx="10"/>
          </p:nvPr>
        </p:nvSpPr>
        <p:spPr>
          <a:ln/>
        </p:spPr>
        <p:txBody>
          <a:bodyPr/>
          <a:lstStyle>
            <a:lvl1pPr>
              <a:defRPr/>
            </a:lvl1pPr>
          </a:lstStyle>
          <a:p>
            <a:pPr>
              <a:defRPr/>
            </a:pPr>
            <a:endParaRPr lang="en-US" altLang="de-DE"/>
          </a:p>
        </p:txBody>
      </p:sp>
      <p:sp>
        <p:nvSpPr>
          <p:cNvPr id="4" name="Rectangle 8"/>
          <p:cNvSpPr>
            <a:spLocks noGrp="1" noChangeArrowheads="1"/>
          </p:cNvSpPr>
          <p:nvPr>
            <p:ph type="dt" idx="11"/>
          </p:nvPr>
        </p:nvSpPr>
        <p:spPr>
          <a:ln/>
        </p:spPr>
        <p:txBody>
          <a:bodyPr/>
          <a:lstStyle>
            <a:lvl1pPr>
              <a:defRPr/>
            </a:lvl1pPr>
          </a:lstStyle>
          <a:p>
            <a:pPr>
              <a:defRPr/>
            </a:pPr>
            <a:endParaRPr lang="en-US" altLang="de-DE"/>
          </a:p>
        </p:txBody>
      </p:sp>
      <p:sp>
        <p:nvSpPr>
          <p:cNvPr id="5" name="Rectangle 9"/>
          <p:cNvSpPr>
            <a:spLocks noGrp="1" noChangeArrowheads="1"/>
          </p:cNvSpPr>
          <p:nvPr>
            <p:ph type="sldNum" idx="12"/>
          </p:nvPr>
        </p:nvSpPr>
        <p:spPr>
          <a:ln/>
        </p:spPr>
        <p:txBody>
          <a:bodyPr/>
          <a:lstStyle>
            <a:lvl1pPr>
              <a:defRPr/>
            </a:lvl1pPr>
          </a:lstStyle>
          <a:p>
            <a:pPr>
              <a:defRPr/>
            </a:pPr>
            <a:fld id="{6DC712E3-15E9-4BC3-8242-5B24484764A9}" type="slidenum">
              <a:rPr lang="en-US" altLang="de-DE"/>
              <a:pPr>
                <a:defRPr/>
              </a:pPr>
              <a:t>‹#›</a:t>
            </a:fld>
            <a:endParaRPr lang="en-US" altLang="de-DE"/>
          </a:p>
        </p:txBody>
      </p:sp>
    </p:spTree>
    <p:extLst>
      <p:ext uri="{BB962C8B-B14F-4D97-AF65-F5344CB8AC3E}">
        <p14:creationId xmlns:p14="http://schemas.microsoft.com/office/powerpoint/2010/main" val="9594768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Date Placeholder 5"/>
          <p:cNvSpPr>
            <a:spLocks noGrp="1"/>
          </p:cNvSpPr>
          <p:nvPr>
            <p:ph type="dt" idx="10"/>
          </p:nvPr>
        </p:nvSpPr>
        <p:spPr/>
        <p:txBody>
          <a:bodyPr/>
          <a:lstStyle/>
          <a:p>
            <a:pPr>
              <a:defRPr/>
            </a:pPr>
            <a:endParaRPr lang="en-US" altLang="de-DE"/>
          </a:p>
        </p:txBody>
      </p:sp>
      <p:sp>
        <p:nvSpPr>
          <p:cNvPr id="7" name="Footer Placeholder 6"/>
          <p:cNvSpPr>
            <a:spLocks noGrp="1"/>
          </p:cNvSpPr>
          <p:nvPr>
            <p:ph type="ftr" idx="11"/>
          </p:nvPr>
        </p:nvSpPr>
        <p:spPr/>
        <p:txBody>
          <a:bodyPr/>
          <a:lstStyle/>
          <a:p>
            <a:pPr>
              <a:defRPr/>
            </a:pPr>
            <a:endParaRPr lang="en-US" altLang="de-DE" dirty="0"/>
          </a:p>
        </p:txBody>
      </p:sp>
      <p:sp>
        <p:nvSpPr>
          <p:cNvPr id="8" name="Slide Number Placeholder 7"/>
          <p:cNvSpPr>
            <a:spLocks noGrp="1"/>
          </p:cNvSpPr>
          <p:nvPr>
            <p:ph type="sldNum" idx="12"/>
          </p:nvPr>
        </p:nvSpPr>
        <p:spPr/>
        <p:txBody>
          <a:bodyPr/>
          <a:lstStyle/>
          <a:p>
            <a:pPr>
              <a:defRPr/>
            </a:pPr>
            <a:fld id="{7C2FED8E-99A7-494A-85CE-9AA0609B85F8}" type="slidenum">
              <a:rPr lang="en-US" altLang="de-DE" smtClean="0"/>
              <a:pPr>
                <a:defRPr/>
              </a:pPr>
              <a:t>‹#›</a:t>
            </a:fld>
            <a:endParaRPr lang="en-US" altLang="de-DE"/>
          </a:p>
        </p:txBody>
      </p:sp>
      <p:sp>
        <p:nvSpPr>
          <p:cNvPr id="9" name="Title 8"/>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951300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114150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4796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50825" y="1341438"/>
            <a:ext cx="42799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83125" y="1341438"/>
            <a:ext cx="42799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527358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46913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42608209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2527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0410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6781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211888"/>
            <a:ext cx="1371600" cy="60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Line 2"/>
          <p:cNvSpPr>
            <a:spLocks noChangeShapeType="1"/>
          </p:cNvSpPr>
          <p:nvPr/>
        </p:nvSpPr>
        <p:spPr bwMode="auto">
          <a:xfrm>
            <a:off x="228600" y="6092825"/>
            <a:ext cx="8686800" cy="1588"/>
          </a:xfrm>
          <a:prstGeom prst="line">
            <a:avLst/>
          </a:prstGeom>
          <a:noFill/>
          <a:ln w="6480">
            <a:solidFill>
              <a:srgbClr val="8E908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3"/>
          <p:cNvSpPr>
            <a:spLocks noGrp="1" noChangeArrowheads="1"/>
          </p:cNvSpPr>
          <p:nvPr>
            <p:ph type="title"/>
          </p:nvPr>
        </p:nvSpPr>
        <p:spPr bwMode="auto">
          <a:xfrm>
            <a:off x="468313" y="260350"/>
            <a:ext cx="82264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smtClean="0"/>
              <a:t>Click to edit the title text format</a:t>
            </a:r>
          </a:p>
        </p:txBody>
      </p:sp>
      <p:sp>
        <p:nvSpPr>
          <p:cNvPr id="1029" name="Rectangle 4"/>
          <p:cNvSpPr>
            <a:spLocks noGrp="1" noChangeArrowheads="1"/>
          </p:cNvSpPr>
          <p:nvPr>
            <p:ph type="body" idx="1"/>
          </p:nvPr>
        </p:nvSpPr>
        <p:spPr bwMode="auto">
          <a:xfrm>
            <a:off x="250825" y="1341438"/>
            <a:ext cx="8712200"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smtClean="0"/>
              <a:t>Click to edit the outline text format</a:t>
            </a:r>
          </a:p>
          <a:p>
            <a:pPr lvl="1"/>
            <a:r>
              <a:rPr lang="en-GB" altLang="de-DE" smtClean="0"/>
              <a:t>Second Outline Level</a:t>
            </a:r>
          </a:p>
          <a:p>
            <a:pPr lvl="2"/>
            <a:r>
              <a:rPr lang="en-GB" altLang="de-DE" smtClean="0"/>
              <a:t>Third Outline Level</a:t>
            </a:r>
          </a:p>
          <a:p>
            <a:pPr lvl="3"/>
            <a:r>
              <a:rPr lang="en-GB" altLang="de-DE" smtClean="0"/>
              <a:t>Fourth Outline Level</a:t>
            </a:r>
          </a:p>
          <a:p>
            <a:pPr lvl="4"/>
            <a:r>
              <a:rPr lang="en-GB" altLang="de-DE" smtClean="0"/>
              <a:t>Fifth Outline Level</a:t>
            </a:r>
          </a:p>
          <a:p>
            <a:pPr lvl="4"/>
            <a:r>
              <a:rPr lang="en-GB" altLang="de-DE" smtClean="0"/>
              <a:t>Sixth Outline Level</a:t>
            </a:r>
          </a:p>
          <a:p>
            <a:pPr lvl="4"/>
            <a:r>
              <a:rPr lang="en-GB" altLang="de-DE" smtClean="0"/>
              <a:t>Seventh Outline Level</a:t>
            </a:r>
          </a:p>
        </p:txBody>
      </p:sp>
      <p:sp>
        <p:nvSpPr>
          <p:cNvPr id="2" name="Rectangle 5"/>
          <p:cNvSpPr>
            <a:spLocks noChangeArrowheads="1"/>
          </p:cNvSpPr>
          <p:nvPr/>
        </p:nvSpPr>
        <p:spPr bwMode="auto">
          <a:xfrm>
            <a:off x="8135938" y="6288088"/>
            <a:ext cx="949325"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9pPr>
          </a:lstStyle>
          <a:p>
            <a:pPr algn="r" eaLnBrk="1" hangingPunct="1">
              <a:buClrTx/>
              <a:buFontTx/>
              <a:buNone/>
              <a:defRPr/>
            </a:pPr>
            <a:fld id="{9A5A02A9-BF49-441F-BF7E-446B759F18A1}" type="slidenum">
              <a:rPr lang="en-US" altLang="de-DE" sz="1200" smtClean="0"/>
              <a:pPr algn="r" eaLnBrk="1" hangingPunct="1">
                <a:buClrTx/>
                <a:buFontTx/>
                <a:buNone/>
                <a:defRPr/>
              </a:pPr>
              <a:t>‹#›</a:t>
            </a:fld>
            <a:endParaRPr lang="en-US" altLang="de-DE" sz="120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2pPr>
      <a:lvl3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3pPr>
      <a:lvl4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4pPr>
      <a:lvl5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5pPr>
      <a:lvl6pPr marL="25146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6019800"/>
            <a:ext cx="1371600" cy="427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Line 2"/>
          <p:cNvSpPr>
            <a:spLocks noChangeShapeType="1"/>
          </p:cNvSpPr>
          <p:nvPr/>
        </p:nvSpPr>
        <p:spPr bwMode="auto">
          <a:xfrm>
            <a:off x="228600" y="5791200"/>
            <a:ext cx="8686800" cy="1588"/>
          </a:xfrm>
          <a:prstGeom prst="line">
            <a:avLst/>
          </a:prstGeom>
          <a:noFill/>
          <a:ln w="6480">
            <a:solidFill>
              <a:srgbClr val="8E908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 name="Text Box 3"/>
          <p:cNvSpPr txBox="1">
            <a:spLocks noChangeArrowheads="1"/>
          </p:cNvSpPr>
          <p:nvPr/>
        </p:nvSpPr>
        <p:spPr bwMode="auto">
          <a:xfrm>
            <a:off x="2161981" y="5886323"/>
            <a:ext cx="5040313" cy="971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ヒラギノ角ゴ Pro W3" pitchFamily="48" charset="0"/>
                <a:cs typeface="ヒラギノ角ゴ Pro W3" pitchFamily="48" charset="0"/>
              </a:defRPr>
            </a:lvl9pPr>
          </a:lstStyle>
          <a:p>
            <a:pPr algn="ctr">
              <a:spcBef>
                <a:spcPts val="875"/>
              </a:spcBef>
              <a:buClrTx/>
              <a:buFontTx/>
              <a:buNone/>
              <a:defRPr/>
            </a:pPr>
            <a:r>
              <a:rPr lang="de-DE" altLang="de-DE" sz="1400" dirty="0" smtClean="0"/>
              <a:t>Climate Change and Poverty Conference </a:t>
            </a:r>
            <a:r>
              <a:rPr lang="de-DE" altLang="de-DE" sz="1400" baseline="0" dirty="0" smtClean="0"/>
              <a:t> </a:t>
            </a:r>
            <a:endParaRPr lang="de-DE" altLang="de-DE" sz="1400" dirty="0" smtClean="0"/>
          </a:p>
          <a:p>
            <a:pPr algn="ctr">
              <a:spcBef>
                <a:spcPts val="875"/>
              </a:spcBef>
              <a:buClrTx/>
              <a:buFontTx/>
              <a:buNone/>
              <a:defRPr/>
            </a:pPr>
            <a:r>
              <a:rPr lang="de-DE" altLang="de-DE" sz="1400" dirty="0" smtClean="0"/>
              <a:t>February</a:t>
            </a:r>
            <a:r>
              <a:rPr lang="de-DE" altLang="de-DE" sz="1400" baseline="0" dirty="0" smtClean="0"/>
              <a:t> 10, </a:t>
            </a:r>
            <a:r>
              <a:rPr lang="de-DE" altLang="de-DE" sz="1400" dirty="0" smtClean="0"/>
              <a:t>2015</a:t>
            </a:r>
          </a:p>
          <a:p>
            <a:pPr algn="ctr">
              <a:spcBef>
                <a:spcPts val="875"/>
              </a:spcBef>
              <a:buClrTx/>
              <a:buFontTx/>
              <a:buNone/>
              <a:defRPr/>
            </a:pPr>
            <a:endParaRPr lang="de-DE" altLang="de-DE" sz="1400" dirty="0" smtClean="0"/>
          </a:p>
        </p:txBody>
      </p:sp>
      <p:pic>
        <p:nvPicPr>
          <p:cNvPr id="205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338" y="474663"/>
            <a:ext cx="4279900" cy="954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5"/>
          <p:cNvSpPr>
            <a:spLocks noGrp="1" noChangeArrowheads="1"/>
          </p:cNvSpPr>
          <p:nvPr>
            <p:ph type="title"/>
          </p:nvPr>
        </p:nvSpPr>
        <p:spPr bwMode="auto">
          <a:xfrm>
            <a:off x="468313" y="260350"/>
            <a:ext cx="82264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smtClean="0"/>
              <a:t>Click to edit the title text format</a:t>
            </a:r>
          </a:p>
        </p:txBody>
      </p:sp>
      <p:sp>
        <p:nvSpPr>
          <p:cNvPr id="2055" name="Rectangle 6"/>
          <p:cNvSpPr>
            <a:spLocks noGrp="1" noChangeArrowheads="1"/>
          </p:cNvSpPr>
          <p:nvPr>
            <p:ph type="body" idx="1"/>
          </p:nvPr>
        </p:nvSpPr>
        <p:spPr bwMode="auto">
          <a:xfrm>
            <a:off x="442913" y="1760538"/>
            <a:ext cx="8712200"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de-DE" dirty="0" smtClean="0"/>
              <a:t>Click to edit the outline text format</a:t>
            </a:r>
          </a:p>
          <a:p>
            <a:pPr lvl="1"/>
            <a:r>
              <a:rPr lang="en-GB" altLang="de-DE" dirty="0" smtClean="0"/>
              <a:t>Second Outline Level</a:t>
            </a:r>
          </a:p>
          <a:p>
            <a:pPr lvl="2"/>
            <a:r>
              <a:rPr lang="en-GB" altLang="de-DE" dirty="0" smtClean="0"/>
              <a:t>Third Outline Level</a:t>
            </a:r>
          </a:p>
          <a:p>
            <a:pPr lvl="3"/>
            <a:r>
              <a:rPr lang="en-GB" altLang="de-DE" dirty="0" smtClean="0"/>
              <a:t>Fourth Outline Level</a:t>
            </a:r>
          </a:p>
          <a:p>
            <a:pPr lvl="4"/>
            <a:r>
              <a:rPr lang="en-GB" altLang="de-DE" dirty="0" smtClean="0"/>
              <a:t>Fifth Outline Level</a:t>
            </a:r>
          </a:p>
          <a:p>
            <a:pPr lvl="4"/>
            <a:r>
              <a:rPr lang="en-GB" altLang="de-DE" dirty="0" smtClean="0"/>
              <a:t>Sixth Outline Level</a:t>
            </a:r>
          </a:p>
          <a:p>
            <a:pPr lvl="4"/>
            <a:r>
              <a:rPr lang="en-GB" altLang="de-DE" dirty="0" smtClean="0"/>
              <a:t>Seventh Outline Level</a:t>
            </a:r>
          </a:p>
        </p:txBody>
      </p:sp>
      <p:sp>
        <p:nvSpPr>
          <p:cNvPr id="3" name="Rectangle 7"/>
          <p:cNvSpPr>
            <a:spLocks noGrp="1" noChangeArrowheads="1"/>
          </p:cNvSpPr>
          <p:nvPr>
            <p:ph type="ftr"/>
          </p:nvPr>
        </p:nvSpPr>
        <p:spPr bwMode="auto">
          <a:xfrm>
            <a:off x="3347864" y="6136417"/>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tabLst>
                <a:tab pos="457200" algn="l"/>
                <a:tab pos="914400" algn="l"/>
                <a:tab pos="1371600" algn="l"/>
                <a:tab pos="1828800" algn="l"/>
                <a:tab pos="2286000" algn="l"/>
                <a:tab pos="2743200" algn="l"/>
              </a:tabLst>
              <a:defRPr sz="1400">
                <a:solidFill>
                  <a:srgbClr val="000000"/>
                </a:solidFill>
                <a:latin typeface="Times New Roman" pitchFamily="16" charset="0"/>
                <a:ea typeface="DejaVu Sans" charset="0"/>
                <a:cs typeface="DejaVu Sans" charset="0"/>
              </a:defRPr>
            </a:lvl1pPr>
          </a:lstStyle>
          <a:p>
            <a:pPr>
              <a:defRPr/>
            </a:pPr>
            <a:endParaRPr lang="en-US" altLang="de-DE" dirty="0"/>
          </a:p>
        </p:txBody>
      </p:sp>
      <p:sp>
        <p:nvSpPr>
          <p:cNvPr id="2056" name="Rectangle 8"/>
          <p:cNvSpPr>
            <a:spLocks noGrp="1" noChangeArrowheads="1"/>
          </p:cNvSpPr>
          <p:nvPr>
            <p:ph type="dt"/>
          </p:nvPr>
        </p:nvSpPr>
        <p:spPr bwMode="auto">
          <a:xfrm>
            <a:off x="457200"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tabLst>
                <a:tab pos="457200" algn="l"/>
                <a:tab pos="914400" algn="l"/>
                <a:tab pos="1371600" algn="l"/>
                <a:tab pos="1828800" algn="l"/>
              </a:tabLst>
              <a:defRPr sz="1400">
                <a:solidFill>
                  <a:srgbClr val="000000"/>
                </a:solidFill>
                <a:latin typeface="Times New Roman" pitchFamily="16" charset="0"/>
                <a:ea typeface="DejaVu Sans" charset="0"/>
                <a:cs typeface="DejaVu Sans" charset="0"/>
              </a:defRPr>
            </a:lvl1pPr>
          </a:lstStyle>
          <a:p>
            <a:pPr>
              <a:defRPr/>
            </a:pPr>
            <a:endParaRPr lang="en-US" altLang="de-DE"/>
          </a:p>
        </p:txBody>
      </p:sp>
      <p:sp>
        <p:nvSpPr>
          <p:cNvPr id="2057" name="Rectangle 9"/>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tabLst>
                <a:tab pos="457200" algn="l"/>
                <a:tab pos="914400" algn="l"/>
                <a:tab pos="1371600" algn="l"/>
                <a:tab pos="1828800" algn="l"/>
              </a:tabLst>
              <a:defRPr sz="1400">
                <a:solidFill>
                  <a:srgbClr val="000000"/>
                </a:solidFill>
                <a:latin typeface="Times New Roman" pitchFamily="16" charset="0"/>
                <a:ea typeface="DejaVu Sans" charset="0"/>
                <a:cs typeface="DejaVu Sans" charset="0"/>
              </a:defRPr>
            </a:lvl1pPr>
          </a:lstStyle>
          <a:p>
            <a:pPr>
              <a:defRPr/>
            </a:pPr>
            <a:fld id="{7C2FED8E-99A7-494A-85CE-9AA0609B85F8}" type="slidenum">
              <a:rPr lang="en-US" altLang="de-DE"/>
              <a:pPr>
                <a:defRPr/>
              </a:pPr>
              <a:t>‹#›</a:t>
            </a:fld>
            <a:endParaRPr lang="en-US" alt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72" r:id="rId5"/>
  </p:sldLayoutIdLst>
  <p:timing>
    <p:tnLst>
      <p:par>
        <p:cT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2pPr>
      <a:lvl3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3pPr>
      <a:lvl4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4pPr>
      <a:lvl5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5pPr>
      <a:lvl6pPr marL="25146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0.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emf"/><Relationship Id="rId9"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33388" y="1960563"/>
            <a:ext cx="8207375" cy="1462087"/>
          </a:xfrm>
        </p:spPr>
        <p:txBody>
          <a:bodyPr/>
          <a:lstStyle/>
          <a:p>
            <a:r>
              <a:rPr lang="en-US" sz="3200" dirty="0" smtClean="0"/>
              <a:t>The </a:t>
            </a:r>
            <a:r>
              <a:rPr lang="en-US" sz="3200" dirty="0"/>
              <a:t>impact of </a:t>
            </a:r>
            <a:r>
              <a:rPr lang="en-US" sz="3200" dirty="0" smtClean="0"/>
              <a:t>climate </a:t>
            </a:r>
            <a:r>
              <a:rPr lang="en-US" sz="3200" dirty="0"/>
              <a:t>change on </a:t>
            </a:r>
            <a:r>
              <a:rPr lang="en-US" sz="3200" dirty="0" smtClean="0"/>
              <a:t>costs </a:t>
            </a:r>
            <a:r>
              <a:rPr lang="en-US" sz="3200" dirty="0"/>
              <a:t>of food </a:t>
            </a:r>
            <a:r>
              <a:rPr lang="en-US" sz="3200" dirty="0" smtClean="0"/>
              <a:t>and its impact on poverty at </a:t>
            </a:r>
            <a:r>
              <a:rPr lang="en-US" sz="3200" dirty="0"/>
              <a:t>subnational </a:t>
            </a:r>
            <a:r>
              <a:rPr lang="en-US" sz="3200" dirty="0" smtClean="0"/>
              <a:t>scale</a:t>
            </a:r>
            <a:endParaRPr lang="de-DE" sz="3200" dirty="0"/>
          </a:p>
        </p:txBody>
      </p:sp>
      <p:sp>
        <p:nvSpPr>
          <p:cNvPr id="3075" name="Text Box 2"/>
          <p:cNvSpPr txBox="1">
            <a:spLocks noChangeArrowheads="1"/>
          </p:cNvSpPr>
          <p:nvPr/>
        </p:nvSpPr>
        <p:spPr bwMode="auto">
          <a:xfrm>
            <a:off x="457200" y="3946524"/>
            <a:ext cx="8207375" cy="1426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eaLnBrk="1" hangingPunct="1">
              <a:spcBef>
                <a:spcPts val="500"/>
              </a:spcBef>
              <a:buClrTx/>
              <a:buFontTx/>
              <a:buNone/>
            </a:pPr>
            <a:r>
              <a:rPr lang="en-US" altLang="de-DE" sz="2000" dirty="0">
                <a:solidFill>
                  <a:srgbClr val="000000"/>
                </a:solidFill>
              </a:rPr>
              <a:t>Anne </a:t>
            </a:r>
            <a:r>
              <a:rPr lang="en-US" altLang="de-DE" sz="2000" dirty="0" err="1" smtClean="0">
                <a:solidFill>
                  <a:srgbClr val="000000"/>
                </a:solidFill>
              </a:rPr>
              <a:t>Biewald</a:t>
            </a:r>
            <a:endParaRPr lang="en-US" altLang="de-DE" sz="2000" dirty="0" smtClean="0">
              <a:solidFill>
                <a:srgbClr val="000000"/>
              </a:solidFill>
            </a:endParaRPr>
          </a:p>
          <a:p>
            <a:pPr algn="ctr" eaLnBrk="1" hangingPunct="1">
              <a:spcBef>
                <a:spcPts val="500"/>
              </a:spcBef>
              <a:buClrTx/>
              <a:buFontTx/>
              <a:buNone/>
            </a:pPr>
            <a:r>
              <a:rPr lang="en-US" altLang="de-DE" sz="2000" dirty="0" smtClean="0">
                <a:solidFill>
                  <a:srgbClr val="000000"/>
                </a:solidFill>
              </a:rPr>
              <a:t> </a:t>
            </a:r>
            <a:r>
              <a:rPr lang="en-US" altLang="de-DE" sz="2000" dirty="0">
                <a:solidFill>
                  <a:srgbClr val="000000"/>
                </a:solidFill>
              </a:rPr>
              <a:t>Hermann </a:t>
            </a:r>
            <a:r>
              <a:rPr lang="en-US" altLang="de-DE" sz="2000" dirty="0" err="1">
                <a:solidFill>
                  <a:srgbClr val="000000"/>
                </a:solidFill>
              </a:rPr>
              <a:t>Lotze-Campen</a:t>
            </a:r>
            <a:r>
              <a:rPr lang="en-US" altLang="de-DE" sz="2000" dirty="0">
                <a:solidFill>
                  <a:srgbClr val="000000"/>
                </a:solidFill>
              </a:rPr>
              <a:t>, </a:t>
            </a:r>
            <a:r>
              <a:rPr lang="en-US" altLang="de-DE" sz="2000" dirty="0" err="1">
                <a:solidFill>
                  <a:srgbClr val="000000"/>
                </a:solidFill>
              </a:rPr>
              <a:t>Ilona</a:t>
            </a:r>
            <a:r>
              <a:rPr lang="en-US" altLang="de-DE" sz="2000" dirty="0">
                <a:solidFill>
                  <a:srgbClr val="000000"/>
                </a:solidFill>
              </a:rPr>
              <a:t> Otto, </a:t>
            </a:r>
            <a:r>
              <a:rPr lang="en-US" altLang="de-DE" sz="2000" dirty="0" smtClean="0">
                <a:solidFill>
                  <a:srgbClr val="000000"/>
                </a:solidFill>
              </a:rPr>
              <a:t>Nils </a:t>
            </a:r>
            <a:r>
              <a:rPr lang="en-US" altLang="de-DE" sz="2000" dirty="0" err="1" smtClean="0">
                <a:solidFill>
                  <a:srgbClr val="000000"/>
                </a:solidFill>
              </a:rPr>
              <a:t>Brinckmann</a:t>
            </a:r>
            <a:r>
              <a:rPr lang="en-US" altLang="de-DE" sz="2000" dirty="0" smtClean="0">
                <a:solidFill>
                  <a:srgbClr val="000000"/>
                </a:solidFill>
              </a:rPr>
              <a:t>, Susanne </a:t>
            </a:r>
            <a:r>
              <a:rPr lang="en-US" altLang="de-DE" sz="2000" dirty="0" err="1">
                <a:solidFill>
                  <a:srgbClr val="000000"/>
                </a:solidFill>
              </a:rPr>
              <a:t>Rolinski</a:t>
            </a:r>
            <a:r>
              <a:rPr lang="en-US" altLang="de-DE" sz="2000" dirty="0">
                <a:solidFill>
                  <a:srgbClr val="000000"/>
                </a:solidFill>
              </a:rPr>
              <a:t>, Benjamin </a:t>
            </a:r>
            <a:r>
              <a:rPr lang="en-US" altLang="de-DE" sz="2000" dirty="0" err="1">
                <a:solidFill>
                  <a:srgbClr val="000000"/>
                </a:solidFill>
              </a:rPr>
              <a:t>Bodirsky</a:t>
            </a:r>
            <a:r>
              <a:rPr lang="en-US" altLang="de-DE" sz="2000" dirty="0">
                <a:solidFill>
                  <a:srgbClr val="000000"/>
                </a:solidFill>
              </a:rPr>
              <a:t>, Isabelle </a:t>
            </a:r>
            <a:r>
              <a:rPr lang="en-US" altLang="de-DE" sz="2000" dirty="0" err="1">
                <a:solidFill>
                  <a:srgbClr val="000000"/>
                </a:solidFill>
              </a:rPr>
              <a:t>Weindl</a:t>
            </a:r>
            <a:r>
              <a:rPr lang="en-US" altLang="de-DE" sz="2000" dirty="0">
                <a:solidFill>
                  <a:srgbClr val="000000"/>
                </a:solidFill>
              </a:rPr>
              <a:t>, Alexander </a:t>
            </a:r>
            <a:r>
              <a:rPr lang="en-US" altLang="de-DE" sz="2000" dirty="0" smtClean="0">
                <a:solidFill>
                  <a:srgbClr val="000000"/>
                </a:solidFill>
              </a:rPr>
              <a:t>Popp, Hans-Joachim </a:t>
            </a:r>
            <a:r>
              <a:rPr lang="en-US" altLang="de-DE" sz="2000" dirty="0" err="1" smtClean="0">
                <a:solidFill>
                  <a:srgbClr val="000000"/>
                </a:solidFill>
              </a:rPr>
              <a:t>Schellnhuber</a:t>
            </a:r>
            <a:endParaRPr lang="en-US" altLang="de-DE" sz="2000" dirty="0">
              <a:solidFill>
                <a:srgbClr val="000000"/>
              </a:solidFill>
            </a:endParaRPr>
          </a:p>
        </p:txBody>
      </p:sp>
    </p:spTree>
  </p:cSld>
  <p:clrMapOvr>
    <a:masterClrMapping/>
  </p:clrMapOvr>
  <p:transition spd="med">
    <p:wipe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685800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8194" name="Text Box 2"/>
          <p:cNvSpPr txBox="1">
            <a:spLocks noChangeArrowheads="1"/>
          </p:cNvSpPr>
          <p:nvPr/>
        </p:nvSpPr>
        <p:spPr bwMode="auto">
          <a:xfrm>
            <a:off x="3175000" y="4076700"/>
            <a:ext cx="5969000" cy="2645918"/>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lnSpc>
                <a:spcPct val="120000"/>
              </a:lnSpc>
              <a:buClrTx/>
              <a:buFontTx/>
              <a:buNone/>
            </a:pPr>
            <a:r>
              <a:rPr lang="en-GB" altLang="de-DE" sz="2000" b="1" dirty="0" err="1">
                <a:solidFill>
                  <a:srgbClr val="000000"/>
                </a:solidFill>
              </a:rPr>
              <a:t>MAgPIE</a:t>
            </a:r>
            <a:r>
              <a:rPr lang="en-GB" altLang="de-DE" sz="2000" b="1" dirty="0">
                <a:solidFill>
                  <a:srgbClr val="000000"/>
                </a:solidFill>
              </a:rPr>
              <a:t>  (Model of agricultural production and its impact on the environment) </a:t>
            </a:r>
          </a:p>
          <a:p>
            <a:pPr eaLnBrk="1" hangingPunct="1">
              <a:lnSpc>
                <a:spcPct val="120000"/>
              </a:lnSpc>
              <a:buClrTx/>
              <a:buFontTx/>
              <a:buNone/>
            </a:pPr>
            <a:r>
              <a:rPr lang="en-GB" altLang="de-DE" sz="2000" dirty="0">
                <a:solidFill>
                  <a:srgbClr val="000000"/>
                </a:solidFill>
              </a:rPr>
              <a:t>Cost minimization</a:t>
            </a:r>
          </a:p>
          <a:p>
            <a:pPr eaLnBrk="1" hangingPunct="1">
              <a:lnSpc>
                <a:spcPct val="120000"/>
              </a:lnSpc>
              <a:buFont typeface="Arial" pitchFamily="34" charset="0"/>
              <a:buChar char="•"/>
            </a:pPr>
            <a:r>
              <a:rPr lang="en-GB" altLang="de-DE" sz="2000" dirty="0">
                <a:solidFill>
                  <a:srgbClr val="000000"/>
                </a:solidFill>
              </a:rPr>
              <a:t>~ 60.000 grid cells (1000 aggregated clusters)</a:t>
            </a:r>
          </a:p>
          <a:p>
            <a:pPr eaLnBrk="1" hangingPunct="1">
              <a:lnSpc>
                <a:spcPct val="120000"/>
              </a:lnSpc>
              <a:buFont typeface="Arial" pitchFamily="34" charset="0"/>
              <a:buChar char="•"/>
            </a:pPr>
            <a:r>
              <a:rPr lang="en-GB" altLang="de-DE" sz="2000" dirty="0">
                <a:solidFill>
                  <a:srgbClr val="000000"/>
                </a:solidFill>
              </a:rPr>
              <a:t>  10 economic regions</a:t>
            </a:r>
          </a:p>
          <a:p>
            <a:pPr eaLnBrk="1" hangingPunct="1">
              <a:lnSpc>
                <a:spcPct val="120000"/>
              </a:lnSpc>
              <a:buFont typeface="Arial" pitchFamily="34" charset="0"/>
              <a:buChar char="•"/>
            </a:pPr>
            <a:r>
              <a:rPr lang="de-DE" altLang="de-DE" sz="2000" dirty="0">
                <a:solidFill>
                  <a:srgbClr val="000000"/>
                </a:solidFill>
              </a:rPr>
              <a:t>  </a:t>
            </a:r>
            <a:r>
              <a:rPr lang="en-GB" altLang="de-DE" sz="2000" dirty="0">
                <a:solidFill>
                  <a:srgbClr val="000000"/>
                </a:solidFill>
              </a:rPr>
              <a:t>13 crops, 5 livestock activities</a:t>
            </a:r>
          </a:p>
          <a:p>
            <a:pPr eaLnBrk="1" hangingPunct="1">
              <a:lnSpc>
                <a:spcPct val="120000"/>
              </a:lnSpc>
              <a:buFont typeface="Arial" pitchFamily="34" charset="0"/>
              <a:buChar char="•"/>
            </a:pPr>
            <a:r>
              <a:rPr lang="en-GB" altLang="de-DE" sz="2000" dirty="0">
                <a:solidFill>
                  <a:srgbClr val="000000"/>
                </a:solidFill>
              </a:rPr>
              <a:t>  international trade</a:t>
            </a:r>
          </a:p>
        </p:txBody>
      </p:sp>
      <p:grpSp>
        <p:nvGrpSpPr>
          <p:cNvPr id="8195" name="Group 3"/>
          <p:cNvGrpSpPr>
            <a:grpSpLocks/>
          </p:cNvGrpSpPr>
          <p:nvPr/>
        </p:nvGrpSpPr>
        <p:grpSpPr bwMode="auto">
          <a:xfrm>
            <a:off x="2916238" y="0"/>
            <a:ext cx="6226175" cy="3787775"/>
            <a:chOff x="1837" y="0"/>
            <a:chExt cx="3922" cy="2386"/>
          </a:xfrm>
        </p:grpSpPr>
        <p:sp>
          <p:nvSpPr>
            <p:cNvPr id="11289" name="Rectangle 4"/>
            <p:cNvSpPr>
              <a:spLocks noChangeArrowheads="1"/>
            </p:cNvSpPr>
            <p:nvPr/>
          </p:nvSpPr>
          <p:spPr bwMode="auto">
            <a:xfrm>
              <a:off x="1837" y="0"/>
              <a:ext cx="3922" cy="2386"/>
            </a:xfrm>
            <a:prstGeom prst="rect">
              <a:avLst/>
            </a:prstGeom>
            <a:solidFill>
              <a:srgbClr val="CC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pic>
          <p:nvPicPr>
            <p:cNvPr id="1129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0" y="0"/>
              <a:ext cx="1609" cy="10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1291" name="Object 6"/>
            <p:cNvGraphicFramePr>
              <a:graphicFrameLocks noChangeAspect="1"/>
            </p:cNvGraphicFramePr>
            <p:nvPr/>
          </p:nvGraphicFramePr>
          <p:xfrm>
            <a:off x="1882" y="0"/>
            <a:ext cx="1654" cy="962"/>
          </p:xfrm>
          <a:graphic>
            <a:graphicData uri="http://schemas.openxmlformats.org/presentationml/2006/ole">
              <mc:AlternateContent xmlns:mc="http://schemas.openxmlformats.org/markup-compatibility/2006">
                <mc:Choice xmlns:v="urn:schemas-microsoft-com:vml" Requires="v">
                  <p:oleObj spid="_x0000_s48161" r:id="rId5" imgW="7992000" imgH="4653000" progId="">
                    <p:embed/>
                  </p:oleObj>
                </mc:Choice>
                <mc:Fallback>
                  <p:oleObj r:id="rId5" imgW="7992000" imgH="4653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2" y="0"/>
                          <a:ext cx="1654" cy="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9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8" y="1071"/>
              <a:ext cx="1994" cy="11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93" name="Text Box 8"/>
            <p:cNvSpPr txBox="1">
              <a:spLocks noChangeArrowheads="1"/>
            </p:cNvSpPr>
            <p:nvPr/>
          </p:nvSpPr>
          <p:spPr bwMode="auto">
            <a:xfrm>
              <a:off x="2180" y="119"/>
              <a:ext cx="790" cy="17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algn="ctr" eaLnBrk="1" hangingPunct="1">
                <a:spcBef>
                  <a:spcPts val="750"/>
                </a:spcBef>
                <a:buClrTx/>
                <a:buFontTx/>
                <a:buNone/>
              </a:pPr>
              <a:r>
                <a:rPr lang="de-DE" altLang="de-DE" sz="1200" b="1">
                  <a:solidFill>
                    <a:srgbClr val="000000"/>
                  </a:solidFill>
                </a:rPr>
                <a:t>Demography</a:t>
              </a:r>
            </a:p>
          </p:txBody>
        </p:sp>
        <p:sp>
          <p:nvSpPr>
            <p:cNvPr id="11294" name="Text Box 9"/>
            <p:cNvSpPr txBox="1">
              <a:spLocks noChangeArrowheads="1"/>
            </p:cNvSpPr>
            <p:nvPr/>
          </p:nvSpPr>
          <p:spPr bwMode="auto">
            <a:xfrm>
              <a:off x="4558" y="618"/>
              <a:ext cx="880" cy="17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algn="ctr" eaLnBrk="1" hangingPunct="1">
                <a:spcBef>
                  <a:spcPts val="750"/>
                </a:spcBef>
                <a:buClrTx/>
                <a:buFontTx/>
                <a:buNone/>
              </a:pPr>
              <a:r>
                <a:rPr lang="de-DE" altLang="de-DE" sz="1200" b="1">
                  <a:solidFill>
                    <a:srgbClr val="000000"/>
                  </a:solidFill>
                </a:rPr>
                <a:t>Income and diet</a:t>
              </a:r>
            </a:p>
          </p:txBody>
        </p:sp>
        <p:sp>
          <p:nvSpPr>
            <p:cNvPr id="11295" name="Text Box 10"/>
            <p:cNvSpPr txBox="1">
              <a:spLocks noChangeArrowheads="1"/>
            </p:cNvSpPr>
            <p:nvPr/>
          </p:nvSpPr>
          <p:spPr bwMode="auto">
            <a:xfrm>
              <a:off x="3288" y="1842"/>
              <a:ext cx="1994" cy="176"/>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algn="r" eaLnBrk="1" hangingPunct="1">
                <a:spcBef>
                  <a:spcPts val="750"/>
                </a:spcBef>
                <a:buClrTx/>
                <a:buFontTx/>
                <a:buNone/>
              </a:pPr>
              <a:r>
                <a:rPr lang="de-DE" altLang="de-DE" sz="1200" b="1" dirty="0" smtClean="0">
                  <a:solidFill>
                    <a:srgbClr val="000000"/>
                  </a:solidFill>
                </a:rPr>
                <a:t>Food demand</a:t>
              </a:r>
              <a:r>
                <a:rPr lang="de-DE" altLang="de-DE" sz="1200" b="1" dirty="0">
                  <a:solidFill>
                    <a:srgbClr val="000000"/>
                  </a:solidFill>
                </a:rPr>
                <a:t>, production costs</a:t>
              </a:r>
            </a:p>
          </p:txBody>
        </p:sp>
        <p:sp>
          <p:nvSpPr>
            <p:cNvPr id="11296" name="Text Box 11"/>
            <p:cNvSpPr txBox="1">
              <a:spLocks noChangeArrowheads="1"/>
            </p:cNvSpPr>
            <p:nvPr/>
          </p:nvSpPr>
          <p:spPr bwMode="auto">
            <a:xfrm>
              <a:off x="1882" y="1162"/>
              <a:ext cx="1540"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spcBef>
                  <a:spcPts val="1125"/>
                </a:spcBef>
                <a:buClrTx/>
                <a:buFontTx/>
                <a:buNone/>
              </a:pPr>
              <a:r>
                <a:rPr lang="de-DE" altLang="de-DE" sz="1800" b="1" dirty="0">
                  <a:solidFill>
                    <a:srgbClr val="000000"/>
                  </a:solidFill>
                </a:rPr>
                <a:t>Socioeconomic </a:t>
              </a:r>
              <a:br>
                <a:rPr lang="de-DE" altLang="de-DE" sz="1800" b="1" dirty="0">
                  <a:solidFill>
                    <a:srgbClr val="000000"/>
                  </a:solidFill>
                </a:rPr>
              </a:br>
              <a:r>
                <a:rPr lang="de-DE" altLang="de-DE" sz="1800" b="1" dirty="0" smtClean="0">
                  <a:solidFill>
                    <a:srgbClr val="000000"/>
                  </a:solidFill>
                </a:rPr>
                <a:t>inputs</a:t>
              </a:r>
              <a:endParaRPr lang="de-DE" altLang="de-DE" sz="1800" b="1" dirty="0">
                <a:solidFill>
                  <a:srgbClr val="000000"/>
                </a:solidFill>
              </a:endParaRPr>
            </a:p>
          </p:txBody>
        </p:sp>
        <p:sp>
          <p:nvSpPr>
            <p:cNvPr id="11297" name="Line 12"/>
            <p:cNvSpPr>
              <a:spLocks noChangeShapeType="1"/>
            </p:cNvSpPr>
            <p:nvPr/>
          </p:nvSpPr>
          <p:spPr bwMode="auto">
            <a:xfrm>
              <a:off x="3607" y="482"/>
              <a:ext cx="497" cy="0"/>
            </a:xfrm>
            <a:prstGeom prst="line">
              <a:avLst/>
            </a:prstGeom>
            <a:noFill/>
            <a:ln w="381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98" name="Line 13"/>
            <p:cNvSpPr>
              <a:spLocks noChangeShapeType="1"/>
            </p:cNvSpPr>
            <p:nvPr/>
          </p:nvSpPr>
          <p:spPr bwMode="auto">
            <a:xfrm>
              <a:off x="3878" y="482"/>
              <a:ext cx="0" cy="543"/>
            </a:xfrm>
            <a:prstGeom prst="line">
              <a:avLst/>
            </a:prstGeom>
            <a:noFill/>
            <a:ln w="3816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99" name="AutoShape 14"/>
            <p:cNvSpPr>
              <a:spLocks noChangeArrowheads="1"/>
            </p:cNvSpPr>
            <p:nvPr/>
          </p:nvSpPr>
          <p:spPr bwMode="auto">
            <a:xfrm>
              <a:off x="4240" y="2205"/>
              <a:ext cx="316" cy="135"/>
            </a:xfrm>
            <a:prstGeom prst="downArrow">
              <a:avLst>
                <a:gd name="adj1" fmla="val 50000"/>
                <a:gd name="adj2" fmla="val 25000"/>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grpSp>
      <p:grpSp>
        <p:nvGrpSpPr>
          <p:cNvPr id="11269" name="Group 15"/>
          <p:cNvGrpSpPr>
            <a:grpSpLocks/>
          </p:cNvGrpSpPr>
          <p:nvPr/>
        </p:nvGrpSpPr>
        <p:grpSpPr bwMode="auto">
          <a:xfrm>
            <a:off x="0" y="0"/>
            <a:ext cx="2914650" cy="6856413"/>
            <a:chOff x="0" y="0"/>
            <a:chExt cx="1836" cy="4319"/>
          </a:xfrm>
        </p:grpSpPr>
        <p:sp>
          <p:nvSpPr>
            <p:cNvPr id="11275" name="Rectangle 16"/>
            <p:cNvSpPr>
              <a:spLocks noChangeArrowheads="1"/>
            </p:cNvSpPr>
            <p:nvPr/>
          </p:nvSpPr>
          <p:spPr bwMode="auto">
            <a:xfrm>
              <a:off x="0" y="0"/>
              <a:ext cx="1836" cy="4319"/>
            </a:xfrm>
            <a:prstGeom prst="rect">
              <a:avLst/>
            </a:prstGeom>
            <a:solidFill>
              <a:srgbClr val="CCE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1276" name="AutoShape 17"/>
            <p:cNvSpPr>
              <a:spLocks noChangeArrowheads="1"/>
            </p:cNvSpPr>
            <p:nvPr/>
          </p:nvSpPr>
          <p:spPr bwMode="auto">
            <a:xfrm>
              <a:off x="68" y="2341"/>
              <a:ext cx="1541" cy="1269"/>
            </a:xfrm>
            <a:prstGeom prst="homePlate">
              <a:avLst>
                <a:gd name="adj" fmla="val 30359"/>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1277" name="Text Box 18"/>
            <p:cNvSpPr txBox="1">
              <a:spLocks noChangeArrowheads="1"/>
            </p:cNvSpPr>
            <p:nvPr/>
          </p:nvSpPr>
          <p:spPr bwMode="auto">
            <a:xfrm rot="-5400000">
              <a:off x="-67" y="2976"/>
              <a:ext cx="623" cy="173"/>
            </a:xfrm>
            <a:prstGeom prst="rect">
              <a:avLst/>
            </a:prstGeom>
            <a:solidFill>
              <a:srgbClr val="FFCC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buClrTx/>
                <a:buFontTx/>
                <a:buNone/>
              </a:pPr>
              <a:r>
                <a:rPr lang="de-DE" altLang="de-DE" sz="1200">
                  <a:solidFill>
                    <a:srgbClr val="000000"/>
                  </a:solidFill>
                  <a:latin typeface="Arial Unicode MS" pitchFamily="34" charset="-128"/>
                </a:rPr>
                <a:t>Cereals</a:t>
              </a:r>
            </a:p>
          </p:txBody>
        </p:sp>
        <p:sp>
          <p:nvSpPr>
            <p:cNvPr id="11278" name="Text Box 19"/>
            <p:cNvSpPr txBox="1">
              <a:spLocks noChangeArrowheads="1"/>
            </p:cNvSpPr>
            <p:nvPr/>
          </p:nvSpPr>
          <p:spPr bwMode="auto">
            <a:xfrm rot="-5400000">
              <a:off x="462" y="3026"/>
              <a:ext cx="526" cy="173"/>
            </a:xfrm>
            <a:prstGeom prst="rect">
              <a:avLst/>
            </a:prstGeom>
            <a:solidFill>
              <a:srgbClr val="99FF33"/>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buClrTx/>
                <a:buFontTx/>
                <a:buNone/>
              </a:pPr>
              <a:r>
                <a:rPr lang="de-DE" altLang="de-DE" sz="1200">
                  <a:solidFill>
                    <a:srgbClr val="000000"/>
                  </a:solidFill>
                  <a:latin typeface="Arial Unicode MS" pitchFamily="34" charset="-128"/>
                </a:rPr>
                <a:t>Oilseeds</a:t>
              </a:r>
            </a:p>
          </p:txBody>
        </p:sp>
        <p:sp>
          <p:nvSpPr>
            <p:cNvPr id="11279" name="Text Box 20"/>
            <p:cNvSpPr txBox="1">
              <a:spLocks noChangeArrowheads="1"/>
            </p:cNvSpPr>
            <p:nvPr/>
          </p:nvSpPr>
          <p:spPr bwMode="auto">
            <a:xfrm rot="-5400000">
              <a:off x="654" y="2976"/>
              <a:ext cx="622" cy="173"/>
            </a:xfrm>
            <a:prstGeom prst="rect">
              <a:avLst/>
            </a:prstGeom>
            <a:solidFill>
              <a:srgbClr val="FF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buClrTx/>
                <a:buFontTx/>
                <a:buNone/>
              </a:pPr>
              <a:r>
                <a:rPr lang="de-DE" altLang="de-DE" sz="1200">
                  <a:solidFill>
                    <a:srgbClr val="000000"/>
                  </a:solidFill>
                  <a:latin typeface="Arial Unicode MS" pitchFamily="34" charset="-128"/>
                </a:rPr>
                <a:t>Pulses</a:t>
              </a:r>
            </a:p>
          </p:txBody>
        </p:sp>
        <p:sp>
          <p:nvSpPr>
            <p:cNvPr id="11280" name="Text Box 21"/>
            <p:cNvSpPr txBox="1">
              <a:spLocks noChangeArrowheads="1"/>
            </p:cNvSpPr>
            <p:nvPr/>
          </p:nvSpPr>
          <p:spPr bwMode="auto">
            <a:xfrm rot="-5400000">
              <a:off x="207" y="2896"/>
              <a:ext cx="670" cy="288"/>
            </a:xfrm>
            <a:prstGeom prst="rect">
              <a:avLst/>
            </a:prstGeom>
            <a:solidFill>
              <a:srgbClr val="0099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buClrTx/>
                <a:buFontTx/>
                <a:buNone/>
              </a:pPr>
              <a:r>
                <a:rPr lang="de-DE" altLang="de-DE" sz="1200">
                  <a:solidFill>
                    <a:srgbClr val="000000"/>
                  </a:solidFill>
                  <a:latin typeface="Arial Unicode MS" pitchFamily="34" charset="-128"/>
                </a:rPr>
                <a:t>Sugar beets</a:t>
              </a:r>
            </a:p>
          </p:txBody>
        </p:sp>
        <p:sp>
          <p:nvSpPr>
            <p:cNvPr id="11281" name="Text Box 22"/>
            <p:cNvSpPr txBox="1">
              <a:spLocks noChangeArrowheads="1"/>
            </p:cNvSpPr>
            <p:nvPr/>
          </p:nvSpPr>
          <p:spPr bwMode="auto">
            <a:xfrm>
              <a:off x="68" y="2359"/>
              <a:ext cx="1360" cy="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lnSpc>
                  <a:spcPct val="80000"/>
                </a:lnSpc>
                <a:spcBef>
                  <a:spcPts val="750"/>
                </a:spcBef>
                <a:buClrTx/>
                <a:buFontTx/>
                <a:buNone/>
              </a:pPr>
              <a:r>
                <a:rPr lang="de-DE" altLang="de-DE" sz="1200" b="1">
                  <a:solidFill>
                    <a:srgbClr val="000000"/>
                  </a:solidFill>
                </a:rPr>
                <a:t>Crop yields</a:t>
              </a:r>
            </a:p>
            <a:p>
              <a:pPr eaLnBrk="1" hangingPunct="1">
                <a:lnSpc>
                  <a:spcPct val="80000"/>
                </a:lnSpc>
                <a:spcBef>
                  <a:spcPts val="750"/>
                </a:spcBef>
                <a:buClrTx/>
                <a:buFontTx/>
                <a:buNone/>
              </a:pPr>
              <a:r>
                <a:rPr lang="de-DE" altLang="de-DE" sz="1200" b="1">
                  <a:solidFill>
                    <a:srgbClr val="000000"/>
                  </a:solidFill>
                </a:rPr>
                <a:t>Land &amp; Water constraints</a:t>
              </a:r>
            </a:p>
          </p:txBody>
        </p:sp>
        <p:pic>
          <p:nvPicPr>
            <p:cNvPr id="11282"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 y="210"/>
              <a:ext cx="1133" cy="18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83" name="Text Box 24"/>
            <p:cNvSpPr txBox="1">
              <a:spLocks noChangeArrowheads="1"/>
            </p:cNvSpPr>
            <p:nvPr/>
          </p:nvSpPr>
          <p:spPr bwMode="auto">
            <a:xfrm>
              <a:off x="47" y="28"/>
              <a:ext cx="119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algn="ctr" eaLnBrk="1" hangingPunct="1">
                <a:spcBef>
                  <a:spcPts val="750"/>
                </a:spcBef>
                <a:buClrTx/>
                <a:buFontTx/>
                <a:buNone/>
              </a:pPr>
              <a:r>
                <a:rPr lang="de-DE" altLang="de-DE" sz="1200" b="1">
                  <a:solidFill>
                    <a:srgbClr val="000000"/>
                  </a:solidFill>
                </a:rPr>
                <a:t>Climate change (GCM)</a:t>
              </a:r>
            </a:p>
          </p:txBody>
        </p:sp>
        <p:sp>
          <p:nvSpPr>
            <p:cNvPr id="11284" name="Text Box 25"/>
            <p:cNvSpPr txBox="1">
              <a:spLocks noChangeArrowheads="1"/>
            </p:cNvSpPr>
            <p:nvPr/>
          </p:nvSpPr>
          <p:spPr bwMode="auto">
            <a:xfrm>
              <a:off x="68" y="3430"/>
              <a:ext cx="119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lnSpc>
                  <a:spcPct val="80000"/>
                </a:lnSpc>
                <a:spcBef>
                  <a:spcPts val="750"/>
                </a:spcBef>
                <a:buClrTx/>
                <a:buFontTx/>
                <a:buNone/>
              </a:pPr>
              <a:r>
                <a:rPr lang="de-DE" altLang="de-DE" sz="1200" b="1">
                  <a:solidFill>
                    <a:srgbClr val="000000"/>
                  </a:solidFill>
                </a:rPr>
                <a:t>LPJ (50x50 km grid)</a:t>
              </a:r>
            </a:p>
          </p:txBody>
        </p:sp>
        <p:sp>
          <p:nvSpPr>
            <p:cNvPr id="11285" name="Text Box 26"/>
            <p:cNvSpPr txBox="1">
              <a:spLocks noChangeArrowheads="1"/>
            </p:cNvSpPr>
            <p:nvPr/>
          </p:nvSpPr>
          <p:spPr bwMode="auto">
            <a:xfrm>
              <a:off x="116" y="3657"/>
              <a:ext cx="1541"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spcBef>
                  <a:spcPts val="1125"/>
                </a:spcBef>
                <a:buClrTx/>
                <a:buFontTx/>
                <a:buNone/>
              </a:pPr>
              <a:r>
                <a:rPr lang="de-DE" altLang="de-DE" sz="1800" b="1">
                  <a:solidFill>
                    <a:srgbClr val="000000"/>
                  </a:solidFill>
                </a:rPr>
                <a:t>Biophysical inputs (LPJmL)</a:t>
              </a:r>
            </a:p>
          </p:txBody>
        </p:sp>
        <p:sp>
          <p:nvSpPr>
            <p:cNvPr id="11286" name="AutoShape 27"/>
            <p:cNvSpPr>
              <a:spLocks noChangeArrowheads="1"/>
            </p:cNvSpPr>
            <p:nvPr/>
          </p:nvSpPr>
          <p:spPr bwMode="auto">
            <a:xfrm>
              <a:off x="476" y="2069"/>
              <a:ext cx="316" cy="226"/>
            </a:xfrm>
            <a:prstGeom prst="downArrow">
              <a:avLst>
                <a:gd name="adj1" fmla="val 50000"/>
                <a:gd name="adj2" fmla="val 25000"/>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1287" name="Text Box 28"/>
            <p:cNvSpPr txBox="1">
              <a:spLocks noChangeArrowheads="1"/>
            </p:cNvSpPr>
            <p:nvPr/>
          </p:nvSpPr>
          <p:spPr bwMode="auto">
            <a:xfrm rot="-5400000">
              <a:off x="888" y="2973"/>
              <a:ext cx="622" cy="173"/>
            </a:xfrm>
            <a:prstGeom prst="rect">
              <a:avLst/>
            </a:prstGeom>
            <a:solidFill>
              <a:srgbClr val="FF66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buClrTx/>
                <a:buFontTx/>
                <a:buNone/>
              </a:pPr>
              <a:r>
                <a:rPr lang="de-DE" altLang="de-DE" sz="1200">
                  <a:solidFill>
                    <a:srgbClr val="000000"/>
                  </a:solidFill>
                  <a:latin typeface="Arial Unicode MS" pitchFamily="34" charset="-128"/>
                </a:rPr>
                <a:t>Bioenergy</a:t>
              </a:r>
            </a:p>
          </p:txBody>
        </p:sp>
        <p:sp>
          <p:nvSpPr>
            <p:cNvPr id="11288" name="Text Box 29"/>
            <p:cNvSpPr txBox="1">
              <a:spLocks noChangeArrowheads="1"/>
            </p:cNvSpPr>
            <p:nvPr/>
          </p:nvSpPr>
          <p:spPr bwMode="auto">
            <a:xfrm>
              <a:off x="0" y="4119"/>
              <a:ext cx="183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eaLnBrk="1" hangingPunct="1">
                <a:buClrTx/>
                <a:buFontTx/>
                <a:buNone/>
              </a:pPr>
              <a:r>
                <a:rPr lang="de-DE" altLang="de-DE" sz="1200" b="1">
                  <a:solidFill>
                    <a:srgbClr val="000000"/>
                  </a:solidFill>
                  <a:latin typeface="Tahoma" pitchFamily="34" charset="0"/>
                </a:rPr>
                <a:t>Lotze-Campen et al. 2008</a:t>
              </a:r>
            </a:p>
          </p:txBody>
        </p:sp>
      </p:grpSp>
      <p:grpSp>
        <p:nvGrpSpPr>
          <p:cNvPr id="8222" name="Group 30"/>
          <p:cNvGrpSpPr>
            <a:grpSpLocks/>
          </p:cNvGrpSpPr>
          <p:nvPr/>
        </p:nvGrpSpPr>
        <p:grpSpPr bwMode="auto">
          <a:xfrm>
            <a:off x="2843213" y="3716338"/>
            <a:ext cx="6299200" cy="3141662"/>
            <a:chOff x="1791" y="2349"/>
            <a:chExt cx="3968" cy="1979"/>
          </a:xfrm>
        </p:grpSpPr>
        <p:grpSp>
          <p:nvGrpSpPr>
            <p:cNvPr id="11271" name="Group 31"/>
            <p:cNvGrpSpPr>
              <a:grpSpLocks/>
            </p:cNvGrpSpPr>
            <p:nvPr/>
          </p:nvGrpSpPr>
          <p:grpSpPr bwMode="auto">
            <a:xfrm>
              <a:off x="1791" y="2349"/>
              <a:ext cx="3968" cy="1978"/>
              <a:chOff x="1791" y="2349"/>
              <a:chExt cx="3968" cy="1978"/>
            </a:xfrm>
          </p:grpSpPr>
          <p:pic>
            <p:nvPicPr>
              <p:cNvPr id="11273"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7" y="2395"/>
                <a:ext cx="3922" cy="19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4" name="Text Box 33"/>
              <p:cNvSpPr txBox="1">
                <a:spLocks noChangeArrowheads="1"/>
              </p:cNvSpPr>
              <p:nvPr/>
            </p:nvSpPr>
            <p:spPr bwMode="auto">
              <a:xfrm>
                <a:off x="1791" y="2349"/>
                <a:ext cx="1265" cy="250"/>
              </a:xfrm>
              <a:prstGeom prst="rect">
                <a:avLst/>
              </a:prstGeom>
              <a:solidFill>
                <a:srgbClr val="FE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algn="ctr" eaLnBrk="1" hangingPunct="1">
                  <a:spcBef>
                    <a:spcPts val="1250"/>
                  </a:spcBef>
                  <a:buClrTx/>
                  <a:buFontTx/>
                  <a:buNone/>
                </a:pPr>
                <a:r>
                  <a:rPr lang="de-DE" altLang="de-DE" sz="2000" b="1">
                    <a:solidFill>
                      <a:srgbClr val="333399"/>
                    </a:solidFill>
                  </a:rPr>
                  <a:t>MAgPIE</a:t>
                </a:r>
              </a:p>
            </p:txBody>
          </p:sp>
        </p:grpSp>
        <p:sp>
          <p:nvSpPr>
            <p:cNvPr id="11272" name="Text Box 34"/>
            <p:cNvSpPr txBox="1">
              <a:spLocks noChangeArrowheads="1"/>
            </p:cNvSpPr>
            <p:nvPr/>
          </p:nvSpPr>
          <p:spPr bwMode="auto">
            <a:xfrm>
              <a:off x="2835" y="4097"/>
              <a:ext cx="193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ヒラギノ角ゴ Pro W3" pitchFamily="48" charset="0"/>
                  <a:cs typeface="ヒラギノ角ゴ Pro W3" pitchFamily="48" charset="0"/>
                </a:defRPr>
              </a:lvl9pPr>
            </a:lstStyle>
            <a:p>
              <a:pPr algn="ctr" eaLnBrk="1" hangingPunct="1">
                <a:spcBef>
                  <a:spcPts val="1125"/>
                </a:spcBef>
                <a:buClrTx/>
                <a:buFontTx/>
                <a:buNone/>
              </a:pPr>
              <a:r>
                <a:rPr lang="de-DE" altLang="de-DE" sz="1800" b="1">
                  <a:solidFill>
                    <a:srgbClr val="000000"/>
                  </a:solidFill>
                </a:rPr>
                <a:t>Land use pattern</a:t>
              </a:r>
            </a:p>
          </p:txBody>
        </p:sp>
      </p:grpSp>
    </p:spTree>
    <p:extLst>
      <p:ext uri="{BB962C8B-B14F-4D97-AF65-F5344CB8AC3E}">
        <p14:creationId xmlns:p14="http://schemas.microsoft.com/office/powerpoint/2010/main" val="1708878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Scenarios</a:t>
            </a:r>
          </a:p>
        </p:txBody>
      </p:sp>
      <p:sp>
        <p:nvSpPr>
          <p:cNvPr id="7171" name="Rectangle 2"/>
          <p:cNvSpPr>
            <a:spLocks noGrp="1" noChangeArrowheads="1"/>
          </p:cNvSpPr>
          <p:nvPr>
            <p:ph type="body" idx="4294967295"/>
          </p:nvPr>
        </p:nvSpPr>
        <p:spPr>
          <a:xfrm>
            <a:off x="250825" y="134143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Tree>
    <p:extLst>
      <p:ext uri="{BB962C8B-B14F-4D97-AF65-F5344CB8AC3E}">
        <p14:creationId xmlns:p14="http://schemas.microsoft.com/office/powerpoint/2010/main" val="3063749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Representative Concentration Pathways</a:t>
            </a:r>
            <a:endParaRPr lang="de-DE" dirty="0"/>
          </a:p>
        </p:txBody>
      </p:sp>
      <p:pic>
        <p:nvPicPr>
          <p:cNvPr id="49154" name="Picture 2" descr="F:\World_bank\background_paper\pics_tables\RCPs_F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908720"/>
            <a:ext cx="5126854" cy="57855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5326769" y="3904409"/>
            <a:ext cx="313184" cy="337922"/>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013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68001" y="332656"/>
            <a:ext cx="8226720" cy="679771"/>
          </a:xfrm>
        </p:spPr>
        <p:txBody>
          <a:bodyPr tIns="30174"/>
          <a:lstStyle/>
          <a:p>
            <a:pPr marL="195843" indent="-195843" eaLnBrk="1" hangingPunct="1">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de-DE" altLang="de-DE" dirty="0" smtClean="0"/>
              <a:t>Socio-economic Pathways (SSPs)</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067168"/>
            <a:ext cx="7721280" cy="5026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Oval 3"/>
          <p:cNvSpPr>
            <a:spLocks noChangeArrowheads="1"/>
          </p:cNvSpPr>
          <p:nvPr/>
        </p:nvSpPr>
        <p:spPr bwMode="auto">
          <a:xfrm>
            <a:off x="2195735" y="1628799"/>
            <a:ext cx="2736303" cy="1296143"/>
          </a:xfrm>
          <a:prstGeom prst="ellipse">
            <a:avLst/>
          </a:prstGeom>
          <a:noFill/>
          <a:ln w="36720">
            <a:solidFill>
              <a:srgbClr val="2323DC">
                <a:alpha val="94901"/>
              </a:srgbClr>
            </a:solidFill>
            <a:round/>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endParaRPr lang="de-DE" altLang="de-DE"/>
          </a:p>
        </p:txBody>
      </p:sp>
      <p:sp>
        <p:nvSpPr>
          <p:cNvPr id="3077" name="Oval 4"/>
          <p:cNvSpPr>
            <a:spLocks noChangeArrowheads="1"/>
          </p:cNvSpPr>
          <p:nvPr/>
        </p:nvSpPr>
        <p:spPr bwMode="auto">
          <a:xfrm>
            <a:off x="4932039" y="3506441"/>
            <a:ext cx="2604929" cy="1362719"/>
          </a:xfrm>
          <a:prstGeom prst="ellipse">
            <a:avLst/>
          </a:prstGeom>
          <a:noFill/>
          <a:ln w="36720">
            <a:solidFill>
              <a:srgbClr val="FF3333">
                <a:alpha val="94901"/>
              </a:srgbClr>
            </a:solidFill>
            <a:round/>
            <a:headEnd/>
            <a:tailEnd/>
          </a:ln>
          <a:extLst>
            <a:ext uri="{909E8E84-426E-40DD-AFC4-6F175D3DCCD1}">
              <a14:hiddenFill xmlns:a14="http://schemas.microsoft.com/office/drawing/2010/main">
                <a:solidFill>
                  <a:srgbClr val="FFFFFF"/>
                </a:solidFill>
              </a14:hiddenFill>
            </a:ext>
          </a:extLst>
        </p:spPr>
        <p:txBody>
          <a:bodyPr wrap="none" lIns="82945" tIns="41473" rIns="82945" bIns="41473" anchor="ctr"/>
          <a:lstStyle/>
          <a:p>
            <a:endParaRPr lang="de-DE" altLang="de-DE"/>
          </a:p>
        </p:txBody>
      </p:sp>
    </p:spTree>
    <p:extLst>
      <p:ext uri="{BB962C8B-B14F-4D97-AF65-F5344CB8AC3E}">
        <p14:creationId xmlns:p14="http://schemas.microsoft.com/office/powerpoint/2010/main" val="2513882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Relevant SSP specifications for MAgPIE</a:t>
            </a:r>
            <a:endParaRPr lang="de-DE" dirty="0"/>
          </a:p>
        </p:txBody>
      </p:sp>
      <p:graphicFrame>
        <p:nvGraphicFramePr>
          <p:cNvPr id="4" name="Table 3"/>
          <p:cNvGraphicFramePr>
            <a:graphicFrameLocks noGrp="1"/>
          </p:cNvGraphicFramePr>
          <p:nvPr>
            <p:extLst>
              <p:ext uri="{D42A27DB-BD31-4B8C-83A1-F6EECF244321}">
                <p14:modId xmlns:p14="http://schemas.microsoft.com/office/powerpoint/2010/main" val="598505166"/>
              </p:ext>
            </p:extLst>
          </p:nvPr>
        </p:nvGraphicFramePr>
        <p:xfrm>
          <a:off x="362713" y="1340768"/>
          <a:ext cx="8208912" cy="3032760"/>
        </p:xfrm>
        <a:graphic>
          <a:graphicData uri="http://schemas.openxmlformats.org/drawingml/2006/table">
            <a:tbl>
              <a:tblPr firstRow="1" bandRow="1">
                <a:tableStyleId>{5C22544A-7EE6-4342-B048-85BDC9FD1C3A}</a:tableStyleId>
              </a:tblPr>
              <a:tblGrid>
                <a:gridCol w="2736304"/>
                <a:gridCol w="912101"/>
                <a:gridCol w="912102"/>
                <a:gridCol w="912101"/>
                <a:gridCol w="912101"/>
                <a:gridCol w="912102"/>
                <a:gridCol w="912101"/>
              </a:tblGrid>
              <a:tr h="370840">
                <a:tc>
                  <a:txBody>
                    <a:bodyPr/>
                    <a:lstStyle/>
                    <a:p>
                      <a:endParaRPr lang="de-DE" dirty="0"/>
                    </a:p>
                  </a:txBody>
                  <a:tcPr/>
                </a:tc>
                <a:tc gridSpan="3">
                  <a:txBody>
                    <a:bodyPr/>
                    <a:lstStyle/>
                    <a:p>
                      <a:pPr algn="ctr"/>
                      <a:r>
                        <a:rPr lang="de-DE" dirty="0" smtClean="0"/>
                        <a:t>SSP4</a:t>
                      </a:r>
                      <a:endParaRPr lang="de-DE" dirty="0"/>
                    </a:p>
                  </a:txBody>
                  <a:tcPr/>
                </a:tc>
                <a:tc hMerge="1">
                  <a:txBody>
                    <a:bodyPr/>
                    <a:lstStyle/>
                    <a:p>
                      <a:endParaRPr lang="de-DE"/>
                    </a:p>
                  </a:txBody>
                  <a:tcPr/>
                </a:tc>
                <a:tc hMerge="1">
                  <a:txBody>
                    <a:bodyPr/>
                    <a:lstStyle/>
                    <a:p>
                      <a:endParaRPr lang="de-DE"/>
                    </a:p>
                  </a:txBody>
                  <a:tcPr/>
                </a:tc>
                <a:tc gridSpan="3">
                  <a:txBody>
                    <a:bodyPr/>
                    <a:lstStyle/>
                    <a:p>
                      <a:pPr algn="ctr"/>
                      <a:r>
                        <a:rPr lang="de-DE" dirty="0" smtClean="0"/>
                        <a:t>SSP5</a:t>
                      </a:r>
                      <a:endParaRPr lang="de-DE" dirty="0"/>
                    </a:p>
                  </a:txBody>
                  <a:tcPr/>
                </a:tc>
                <a:tc hMerge="1">
                  <a:txBody>
                    <a:bodyPr/>
                    <a:lstStyle/>
                    <a:p>
                      <a:endParaRPr lang="de-DE"/>
                    </a:p>
                  </a:txBody>
                  <a:tcPr/>
                </a:tc>
                <a:tc hMerge="1">
                  <a:txBody>
                    <a:bodyPr/>
                    <a:lstStyle/>
                    <a:p>
                      <a:endParaRPr lang="de-DE"/>
                    </a:p>
                  </a:txBody>
                  <a:tcPr/>
                </a:tc>
              </a:tr>
              <a:tr h="370840">
                <a:tc>
                  <a:txBody>
                    <a:bodyPr/>
                    <a:lstStyle/>
                    <a:p>
                      <a:endParaRPr lang="de-DE" dirty="0"/>
                    </a:p>
                  </a:txBody>
                  <a:tcPr/>
                </a:tc>
                <a:tc>
                  <a:txBody>
                    <a:bodyPr/>
                    <a:lstStyle/>
                    <a:p>
                      <a:r>
                        <a:rPr lang="de-DE" dirty="0" smtClean="0"/>
                        <a:t>MNA</a:t>
                      </a:r>
                      <a:endParaRPr lang="de-DE" dirty="0"/>
                    </a:p>
                  </a:txBody>
                  <a:tcPr/>
                </a:tc>
                <a:tc>
                  <a:txBody>
                    <a:bodyPr/>
                    <a:lstStyle/>
                    <a:p>
                      <a:r>
                        <a:rPr lang="de-DE" dirty="0" smtClean="0"/>
                        <a:t>SAS</a:t>
                      </a:r>
                      <a:endParaRPr lang="de-DE" dirty="0"/>
                    </a:p>
                  </a:txBody>
                  <a:tcPr/>
                </a:tc>
                <a:tc>
                  <a:txBody>
                    <a:bodyPr/>
                    <a:lstStyle/>
                    <a:p>
                      <a:r>
                        <a:rPr lang="de-DE" dirty="0" smtClean="0"/>
                        <a:t>SSA</a:t>
                      </a:r>
                      <a:endParaRPr lang="de-DE" dirty="0"/>
                    </a:p>
                  </a:txBody>
                  <a:tcPr/>
                </a:tc>
                <a:tc>
                  <a:txBody>
                    <a:bodyPr/>
                    <a:lstStyle/>
                    <a:p>
                      <a:r>
                        <a:rPr lang="de-DE" dirty="0" smtClean="0"/>
                        <a:t>MNA</a:t>
                      </a:r>
                      <a:endParaRPr lang="de-DE" dirty="0"/>
                    </a:p>
                  </a:txBody>
                  <a:tcPr/>
                </a:tc>
                <a:tc>
                  <a:txBody>
                    <a:bodyPr/>
                    <a:lstStyle/>
                    <a:p>
                      <a:r>
                        <a:rPr lang="de-DE" dirty="0" smtClean="0"/>
                        <a:t>SAS</a:t>
                      </a:r>
                      <a:endParaRPr lang="de-DE" dirty="0"/>
                    </a:p>
                  </a:txBody>
                  <a:tcPr/>
                </a:tc>
                <a:tc>
                  <a:txBody>
                    <a:bodyPr/>
                    <a:lstStyle/>
                    <a:p>
                      <a:r>
                        <a:rPr lang="de-DE" dirty="0" smtClean="0"/>
                        <a:t>SSA</a:t>
                      </a:r>
                      <a:endParaRPr lang="de-DE" dirty="0"/>
                    </a:p>
                  </a:txBody>
                  <a:tcPr/>
                </a:tc>
              </a:tr>
              <a:tr h="370840">
                <a:tc>
                  <a:txBody>
                    <a:bodyPr/>
                    <a:lstStyle/>
                    <a:p>
                      <a:r>
                        <a:rPr lang="de-DE" dirty="0" smtClean="0"/>
                        <a:t>Population in developing countries</a:t>
                      </a:r>
                      <a:endParaRPr lang="de-DE" dirty="0"/>
                    </a:p>
                  </a:txBody>
                  <a:tcPr/>
                </a:tc>
                <a:tc gridSpan="3">
                  <a:txBody>
                    <a:bodyPr/>
                    <a:lstStyle/>
                    <a:p>
                      <a:pPr algn="ctr"/>
                      <a:r>
                        <a:rPr lang="de-DE" dirty="0" smtClean="0"/>
                        <a:t>High</a:t>
                      </a:r>
                      <a:endParaRPr lang="de-DE" dirty="0"/>
                    </a:p>
                  </a:txBody>
                  <a:tcPr/>
                </a:tc>
                <a:tc hMerge="1">
                  <a:txBody>
                    <a:bodyPr/>
                    <a:lstStyle/>
                    <a:p>
                      <a:endParaRPr lang="de-DE"/>
                    </a:p>
                  </a:txBody>
                  <a:tcPr/>
                </a:tc>
                <a:tc hMerge="1">
                  <a:txBody>
                    <a:bodyPr/>
                    <a:lstStyle/>
                    <a:p>
                      <a:endParaRPr lang="de-DE"/>
                    </a:p>
                  </a:txBody>
                  <a:tcPr/>
                </a:tc>
                <a:tc gridSpan="3">
                  <a:txBody>
                    <a:bodyPr/>
                    <a:lstStyle/>
                    <a:p>
                      <a:pPr algn="ctr"/>
                      <a:r>
                        <a:rPr lang="de-DE" dirty="0" smtClean="0"/>
                        <a:t>Low</a:t>
                      </a:r>
                      <a:endParaRPr lang="de-DE" dirty="0"/>
                    </a:p>
                  </a:txBody>
                  <a:tcPr/>
                </a:tc>
                <a:tc hMerge="1">
                  <a:txBody>
                    <a:bodyPr/>
                    <a:lstStyle/>
                    <a:p>
                      <a:endParaRPr lang="de-DE"/>
                    </a:p>
                  </a:txBody>
                  <a:tcPr/>
                </a:tc>
                <a:tc hMerge="1">
                  <a:txBody>
                    <a:bodyPr/>
                    <a:lstStyle/>
                    <a:p>
                      <a:endParaRPr lang="de-DE"/>
                    </a:p>
                  </a:txBody>
                  <a:tcPr/>
                </a:tc>
              </a:tr>
              <a:tr h="370840">
                <a:tc>
                  <a:txBody>
                    <a:bodyPr/>
                    <a:lstStyle/>
                    <a:p>
                      <a:r>
                        <a:rPr lang="de-DE" dirty="0" smtClean="0"/>
                        <a:t>Kcal per capita in developing</a:t>
                      </a:r>
                      <a:r>
                        <a:rPr lang="de-DE" baseline="0" dirty="0" smtClean="0"/>
                        <a:t> countries</a:t>
                      </a:r>
                      <a:endParaRPr lang="de-DE" dirty="0"/>
                    </a:p>
                  </a:txBody>
                  <a:tcPr/>
                </a:tc>
                <a:tc gridSpan="3">
                  <a:txBody>
                    <a:bodyPr/>
                    <a:lstStyle/>
                    <a:p>
                      <a:pPr algn="ctr"/>
                      <a:r>
                        <a:rPr lang="de-DE" dirty="0" smtClean="0"/>
                        <a:t>Low</a:t>
                      </a:r>
                      <a:endParaRPr lang="de-DE" dirty="0"/>
                    </a:p>
                  </a:txBody>
                  <a:tcPr/>
                </a:tc>
                <a:tc hMerge="1">
                  <a:txBody>
                    <a:bodyPr/>
                    <a:lstStyle/>
                    <a:p>
                      <a:endParaRPr lang="de-DE"/>
                    </a:p>
                  </a:txBody>
                  <a:tcPr/>
                </a:tc>
                <a:tc hMerge="1">
                  <a:txBody>
                    <a:bodyPr/>
                    <a:lstStyle/>
                    <a:p>
                      <a:endParaRPr lang="de-DE"/>
                    </a:p>
                  </a:txBody>
                  <a:tcPr/>
                </a:tc>
                <a:tc gridSpan="3">
                  <a:txBody>
                    <a:bodyPr/>
                    <a:lstStyle/>
                    <a:p>
                      <a:pPr algn="ctr"/>
                      <a:r>
                        <a:rPr lang="de-DE" dirty="0" smtClean="0"/>
                        <a:t>High</a:t>
                      </a:r>
                      <a:endParaRPr lang="de-DE" dirty="0"/>
                    </a:p>
                  </a:txBody>
                  <a:tcPr/>
                </a:tc>
                <a:tc hMerge="1">
                  <a:txBody>
                    <a:bodyPr/>
                    <a:lstStyle/>
                    <a:p>
                      <a:endParaRPr lang="de-DE"/>
                    </a:p>
                  </a:txBody>
                  <a:tcPr/>
                </a:tc>
                <a:tc hMerge="1">
                  <a:txBody>
                    <a:bodyPr/>
                    <a:lstStyle/>
                    <a:p>
                      <a:endParaRPr lang="de-DE"/>
                    </a:p>
                  </a:txBody>
                  <a:tcPr/>
                </a:tc>
              </a:tr>
              <a:tr h="370840">
                <a:tc>
                  <a:txBody>
                    <a:bodyPr/>
                    <a:lstStyle/>
                    <a:p>
                      <a:r>
                        <a:rPr lang="de-DE" i="1" dirty="0" smtClean="0"/>
                        <a:t>Regional</a:t>
                      </a:r>
                      <a:r>
                        <a:rPr lang="de-DE" i="1" baseline="0" dirty="0" smtClean="0"/>
                        <a:t> </a:t>
                      </a:r>
                      <a:r>
                        <a:rPr lang="de-DE" i="1" dirty="0" smtClean="0"/>
                        <a:t>food</a:t>
                      </a:r>
                      <a:r>
                        <a:rPr lang="de-DE" i="1" baseline="0" dirty="0" smtClean="0"/>
                        <a:t> crop demand</a:t>
                      </a:r>
                      <a:endParaRPr lang="de-DE" i="1" dirty="0"/>
                    </a:p>
                  </a:txBody>
                  <a:tcPr/>
                </a:tc>
                <a:tc>
                  <a:txBody>
                    <a:bodyPr/>
                    <a:lstStyle/>
                    <a:p>
                      <a:r>
                        <a:rPr lang="de-DE" i="1" dirty="0" smtClean="0"/>
                        <a:t>High</a:t>
                      </a:r>
                      <a:endParaRPr lang="de-DE" i="1" dirty="0"/>
                    </a:p>
                  </a:txBody>
                  <a:tcPr/>
                </a:tc>
                <a:tc>
                  <a:txBody>
                    <a:bodyPr/>
                    <a:lstStyle/>
                    <a:p>
                      <a:r>
                        <a:rPr lang="de-DE" i="1" dirty="0" smtClean="0"/>
                        <a:t>High</a:t>
                      </a:r>
                      <a:endParaRPr lang="de-DE" i="1" dirty="0"/>
                    </a:p>
                  </a:txBody>
                  <a:tcPr/>
                </a:tc>
                <a:tc>
                  <a:txBody>
                    <a:bodyPr/>
                    <a:lstStyle/>
                    <a:p>
                      <a:r>
                        <a:rPr lang="de-DE" i="1" dirty="0" smtClean="0"/>
                        <a:t>About</a:t>
                      </a:r>
                      <a:r>
                        <a:rPr lang="de-DE" i="1" baseline="0" dirty="0" smtClean="0"/>
                        <a:t> equal</a:t>
                      </a:r>
                      <a:endParaRPr lang="de-DE" i="1" dirty="0"/>
                    </a:p>
                  </a:txBody>
                  <a:tcPr/>
                </a:tc>
                <a:tc>
                  <a:txBody>
                    <a:bodyPr/>
                    <a:lstStyle/>
                    <a:p>
                      <a:r>
                        <a:rPr lang="de-DE" i="1" dirty="0" smtClean="0"/>
                        <a:t>Low</a:t>
                      </a:r>
                      <a:endParaRPr lang="de-DE" i="1" dirty="0"/>
                    </a:p>
                  </a:txBody>
                  <a:tcPr/>
                </a:tc>
                <a:tc>
                  <a:txBody>
                    <a:bodyPr/>
                    <a:lstStyle/>
                    <a:p>
                      <a:r>
                        <a:rPr lang="de-DE" i="1" dirty="0" smtClean="0"/>
                        <a:t>Low</a:t>
                      </a:r>
                      <a:endParaRPr lang="de-DE"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i="1" dirty="0" smtClean="0"/>
                        <a:t>About</a:t>
                      </a:r>
                      <a:r>
                        <a:rPr lang="de-DE" i="1" baseline="0" dirty="0" smtClean="0"/>
                        <a:t> equal</a:t>
                      </a:r>
                      <a:endParaRPr lang="de-DE" i="1"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Trade liberalization</a:t>
                      </a:r>
                    </a:p>
                  </a:txBody>
                  <a:tcPr/>
                </a:tc>
                <a:tc gridSpan="3">
                  <a:txBody>
                    <a:bodyPr/>
                    <a:lstStyle/>
                    <a:p>
                      <a:pPr algn="ctr"/>
                      <a:r>
                        <a:rPr lang="de-DE" dirty="0" smtClean="0"/>
                        <a:t>Trade restricted</a:t>
                      </a:r>
                      <a:endParaRPr lang="de-DE" dirty="0"/>
                    </a:p>
                  </a:txBody>
                  <a:tcPr/>
                </a:tc>
                <a:tc hMerge="1">
                  <a:txBody>
                    <a:bodyPr/>
                    <a:lstStyle/>
                    <a:p>
                      <a:endParaRPr lang="de-DE"/>
                    </a:p>
                  </a:txBody>
                  <a:tcPr/>
                </a:tc>
                <a:tc hMerge="1">
                  <a:txBody>
                    <a:bodyPr/>
                    <a:lstStyle/>
                    <a:p>
                      <a:endParaRPr lang="de-DE"/>
                    </a:p>
                  </a:txBody>
                  <a:tcPr/>
                </a:tc>
                <a:tc gridSpan="3">
                  <a:txBody>
                    <a:bodyPr/>
                    <a:lstStyle/>
                    <a:p>
                      <a:pPr algn="ctr"/>
                      <a:r>
                        <a:rPr lang="de-DE" dirty="0" smtClean="0"/>
                        <a:t>Trade</a:t>
                      </a:r>
                      <a:r>
                        <a:rPr lang="de-DE" baseline="0" dirty="0" smtClean="0"/>
                        <a:t> liberalized</a:t>
                      </a:r>
                      <a:endParaRPr lang="de-DE" dirty="0"/>
                    </a:p>
                  </a:txBody>
                  <a:tcPr/>
                </a:tc>
                <a:tc hMerge="1">
                  <a:txBody>
                    <a:bodyPr/>
                    <a:lstStyle/>
                    <a:p>
                      <a:endParaRPr lang="de-DE"/>
                    </a:p>
                  </a:txBody>
                  <a:tcPr/>
                </a:tc>
                <a:tc hMerge="1">
                  <a:txBody>
                    <a:bodyPr/>
                    <a:lstStyle/>
                    <a:p>
                      <a:endParaRPr lang="de-DE"/>
                    </a:p>
                  </a:txBody>
                  <a:tcPr/>
                </a:tc>
              </a:tr>
            </a:tbl>
          </a:graphicData>
        </a:graphic>
      </p:graphicFrame>
      <p:sp>
        <p:nvSpPr>
          <p:cNvPr id="5" name="TextBox 4"/>
          <p:cNvSpPr txBox="1"/>
          <p:nvPr/>
        </p:nvSpPr>
        <p:spPr>
          <a:xfrm>
            <a:off x="375657" y="4797152"/>
            <a:ext cx="4144340" cy="1015663"/>
          </a:xfrm>
          <a:prstGeom prst="rect">
            <a:avLst/>
          </a:prstGeom>
          <a:noFill/>
        </p:spPr>
        <p:txBody>
          <a:bodyPr wrap="none" rtlCol="0">
            <a:spAutoFit/>
          </a:bodyPr>
          <a:lstStyle/>
          <a:p>
            <a:r>
              <a:rPr lang="de-DE" sz="2000" dirty="0" smtClean="0">
                <a:solidFill>
                  <a:schemeClr val="tx1"/>
                </a:solidFill>
              </a:rPr>
              <a:t>MNA: Middle East and North Africa</a:t>
            </a:r>
          </a:p>
          <a:p>
            <a:r>
              <a:rPr lang="de-DE" sz="2000" dirty="0" smtClean="0">
                <a:solidFill>
                  <a:schemeClr val="tx1"/>
                </a:solidFill>
              </a:rPr>
              <a:t>SAS: South Asia</a:t>
            </a:r>
          </a:p>
          <a:p>
            <a:r>
              <a:rPr lang="de-DE" sz="2000" dirty="0" smtClean="0">
                <a:solidFill>
                  <a:schemeClr val="tx1"/>
                </a:solidFill>
              </a:rPr>
              <a:t>SSA: Sub-Saharan Africa</a:t>
            </a:r>
            <a:endParaRPr lang="de-DE" sz="2000" dirty="0"/>
          </a:p>
        </p:txBody>
      </p:sp>
    </p:spTree>
    <p:extLst>
      <p:ext uri="{BB962C8B-B14F-4D97-AF65-F5344CB8AC3E}">
        <p14:creationId xmlns:p14="http://schemas.microsoft.com/office/powerpoint/2010/main" val="3014628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968"/>
            <a:ext cx="8763000" cy="6629400"/>
          </a:xfrm>
          <a:prstGeom prst="rect">
            <a:avLst/>
          </a:prstGeom>
          <a:noFill/>
        </p:spPr>
      </p:pic>
      <p:sp>
        <p:nvSpPr>
          <p:cNvPr id="2" name="Rectangle 1"/>
          <p:cNvSpPr/>
          <p:nvPr/>
        </p:nvSpPr>
        <p:spPr>
          <a:xfrm>
            <a:off x="2590800" y="152400"/>
            <a:ext cx="63246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0F5B39DB-5BD4-4DBE-9907-745D246AF064}" type="slidenum">
              <a:rPr lang="fr-FR" smtClean="0"/>
              <a:t>15</a:t>
            </a:fld>
            <a:endParaRPr lang="fr-FR"/>
          </a:p>
        </p:txBody>
      </p:sp>
      <p:sp>
        <p:nvSpPr>
          <p:cNvPr id="7" name="TextBox 6"/>
          <p:cNvSpPr txBox="1"/>
          <p:nvPr/>
        </p:nvSpPr>
        <p:spPr>
          <a:xfrm>
            <a:off x="685800" y="86380"/>
            <a:ext cx="8161145" cy="523220"/>
          </a:xfrm>
          <a:prstGeom prst="rect">
            <a:avLst/>
          </a:prstGeom>
          <a:noFill/>
        </p:spPr>
        <p:txBody>
          <a:bodyPr wrap="none" rtlCol="0">
            <a:spAutoFit/>
          </a:bodyPr>
          <a:lstStyle/>
          <a:p>
            <a:r>
              <a:rPr lang="en-US" sz="2800" dirty="0" smtClean="0"/>
              <a:t>What kind of world will be affected by climate change?</a:t>
            </a:r>
            <a:endParaRPr lang="en-US" sz="2800" dirty="0"/>
          </a:p>
        </p:txBody>
      </p:sp>
    </p:spTree>
    <p:extLst>
      <p:ext uri="{BB962C8B-B14F-4D97-AF65-F5344CB8AC3E}">
        <p14:creationId xmlns:p14="http://schemas.microsoft.com/office/powerpoint/2010/main" val="1682528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629400"/>
          </a:xfrm>
          <a:prstGeom prst="rect">
            <a:avLst/>
          </a:prstGeom>
          <a:noFill/>
        </p:spPr>
      </p:pic>
      <p:sp>
        <p:nvSpPr>
          <p:cNvPr id="2" name="Rectangle 1"/>
          <p:cNvSpPr/>
          <p:nvPr/>
        </p:nvSpPr>
        <p:spPr>
          <a:xfrm>
            <a:off x="2590800" y="152400"/>
            <a:ext cx="63246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67001" y="1905000"/>
            <a:ext cx="3733800" cy="3505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0F5B39DB-5BD4-4DBE-9907-745D246AF064}" type="slidenum">
              <a:rPr lang="fr-FR" smtClean="0"/>
              <a:t>16</a:t>
            </a:fld>
            <a:endParaRPr lang="fr-FR"/>
          </a:p>
        </p:txBody>
      </p:sp>
      <p:sp>
        <p:nvSpPr>
          <p:cNvPr id="9" name="TextBox 8"/>
          <p:cNvSpPr txBox="1"/>
          <p:nvPr/>
        </p:nvSpPr>
        <p:spPr>
          <a:xfrm>
            <a:off x="685800" y="86380"/>
            <a:ext cx="8161145" cy="523220"/>
          </a:xfrm>
          <a:prstGeom prst="rect">
            <a:avLst/>
          </a:prstGeom>
          <a:noFill/>
        </p:spPr>
        <p:txBody>
          <a:bodyPr wrap="none" rtlCol="0">
            <a:spAutoFit/>
          </a:bodyPr>
          <a:lstStyle/>
          <a:p>
            <a:r>
              <a:rPr lang="en-US" sz="2800" dirty="0" smtClean="0"/>
              <a:t>What kind of world will be affected by climate change?</a:t>
            </a:r>
            <a:endParaRPr lang="en-US" sz="2800" dirty="0"/>
          </a:p>
        </p:txBody>
      </p:sp>
      <p:sp>
        <p:nvSpPr>
          <p:cNvPr id="10" name="Oval 9"/>
          <p:cNvSpPr/>
          <p:nvPr/>
        </p:nvSpPr>
        <p:spPr bwMode="auto">
          <a:xfrm>
            <a:off x="2819399" y="3657600"/>
            <a:ext cx="1658151" cy="167839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2400" b="0" i="0" u="none" strike="noStrike" cap="none" normalizeH="0" baseline="0" dirty="0" smtClean="0">
                <a:ln>
                  <a:noFill/>
                </a:ln>
                <a:solidFill>
                  <a:schemeClr val="tx1"/>
                </a:solidFill>
                <a:effectLst/>
                <a:latin typeface="Arial" charset="0"/>
              </a:rPr>
              <a:t>CC</a:t>
            </a:r>
          </a:p>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de-DE" dirty="0" smtClean="0">
                <a:solidFill>
                  <a:schemeClr val="tx1"/>
                </a:solidFill>
              </a:rPr>
              <a:t>SSP4</a:t>
            </a:r>
            <a:endParaRPr kumimoji="0" lang="de-DE" sz="2400" b="0" i="0" u="none" strike="noStrike" cap="none" normalizeH="0" baseline="0" dirty="0" smtClean="0">
              <a:ln>
                <a:noFill/>
              </a:ln>
              <a:solidFill>
                <a:schemeClr val="tx1"/>
              </a:solidFill>
              <a:effectLst/>
            </a:endParaRPr>
          </a:p>
        </p:txBody>
      </p:sp>
      <p:sp>
        <p:nvSpPr>
          <p:cNvPr id="13" name="Oval 12"/>
          <p:cNvSpPr/>
          <p:nvPr/>
        </p:nvSpPr>
        <p:spPr bwMode="auto">
          <a:xfrm>
            <a:off x="2819400" y="1905000"/>
            <a:ext cx="1658151" cy="1678390"/>
          </a:xfrm>
          <a:prstGeom prst="ellipse">
            <a:avLst/>
          </a:prstGeom>
          <a:solidFill>
            <a:srgbClr val="CC33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2400" b="0" i="0" u="none" strike="noStrike" cap="none" normalizeH="0" baseline="0" dirty="0" smtClean="0">
                <a:ln>
                  <a:noFill/>
                </a:ln>
                <a:solidFill>
                  <a:schemeClr val="tx1"/>
                </a:solidFill>
                <a:effectLst/>
                <a:latin typeface="Arial" charset="0"/>
              </a:rPr>
              <a:t>No CC</a:t>
            </a:r>
          </a:p>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de-DE" dirty="0" smtClean="0">
                <a:solidFill>
                  <a:schemeClr val="tx1"/>
                </a:solidFill>
              </a:rPr>
              <a:t>SSP4</a:t>
            </a:r>
            <a:endParaRPr kumimoji="0" lang="de-DE" sz="2400" b="0" i="0" u="none" strike="noStrike" cap="none" normalizeH="0" baseline="0" dirty="0" smtClean="0">
              <a:ln>
                <a:noFill/>
              </a:ln>
              <a:solidFill>
                <a:schemeClr val="tx1"/>
              </a:solidFill>
              <a:effectLst/>
            </a:endParaRPr>
          </a:p>
        </p:txBody>
      </p:sp>
      <p:sp>
        <p:nvSpPr>
          <p:cNvPr id="14" name="Oval 13"/>
          <p:cNvSpPr/>
          <p:nvPr/>
        </p:nvSpPr>
        <p:spPr bwMode="auto">
          <a:xfrm>
            <a:off x="4643519" y="1905000"/>
            <a:ext cx="1658151" cy="167839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2400" b="0" i="0" u="none" strike="noStrike" cap="none" normalizeH="0" baseline="0" dirty="0" smtClean="0">
                <a:ln>
                  <a:noFill/>
                </a:ln>
                <a:solidFill>
                  <a:schemeClr val="tx1"/>
                </a:solidFill>
                <a:effectLst/>
                <a:latin typeface="Arial" charset="0"/>
              </a:rPr>
              <a:t>No CC</a:t>
            </a:r>
          </a:p>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de-DE" dirty="0" smtClean="0">
                <a:solidFill>
                  <a:schemeClr val="tx1"/>
                </a:solidFill>
              </a:rPr>
              <a:t>SSP5</a:t>
            </a:r>
            <a:endParaRPr kumimoji="0" lang="de-DE" sz="2400" b="0" i="0" u="none" strike="noStrike" cap="none" normalizeH="0" baseline="0" dirty="0" smtClean="0">
              <a:ln>
                <a:noFill/>
              </a:ln>
              <a:solidFill>
                <a:schemeClr val="tx1"/>
              </a:solidFill>
              <a:effectLst/>
            </a:endParaRPr>
          </a:p>
        </p:txBody>
      </p:sp>
      <p:sp>
        <p:nvSpPr>
          <p:cNvPr id="15" name="Oval 14"/>
          <p:cNvSpPr/>
          <p:nvPr/>
        </p:nvSpPr>
        <p:spPr bwMode="auto">
          <a:xfrm>
            <a:off x="4643521" y="3657600"/>
            <a:ext cx="1658151" cy="1678390"/>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de-DE" dirty="0" smtClean="0">
                <a:solidFill>
                  <a:schemeClr val="tx1"/>
                </a:solidFill>
              </a:rPr>
              <a:t>CC</a:t>
            </a:r>
          </a:p>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2400" b="0" i="0" u="none" strike="noStrike" cap="none" normalizeH="0" baseline="0" dirty="0" smtClean="0">
                <a:ln>
                  <a:noFill/>
                </a:ln>
                <a:solidFill>
                  <a:schemeClr val="tx1"/>
                </a:solidFill>
                <a:effectLst/>
                <a:latin typeface="Arial" charset="0"/>
              </a:rPr>
              <a:t>SSP5</a:t>
            </a:r>
          </a:p>
        </p:txBody>
      </p:sp>
      <p:sp>
        <p:nvSpPr>
          <p:cNvPr id="8" name="Rectangle 7"/>
          <p:cNvSpPr/>
          <p:nvPr/>
        </p:nvSpPr>
        <p:spPr bwMode="auto">
          <a:xfrm>
            <a:off x="4793509" y="6165304"/>
            <a:ext cx="1607292" cy="61649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149808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The agricultural indicators</a:t>
            </a:r>
          </a:p>
        </p:txBody>
      </p:sp>
      <p:sp>
        <p:nvSpPr>
          <p:cNvPr id="7171" name="Rectangle 2"/>
          <p:cNvSpPr>
            <a:spLocks noGrp="1" noChangeArrowheads="1"/>
          </p:cNvSpPr>
          <p:nvPr>
            <p:ph type="body" idx="4294967295"/>
          </p:nvPr>
        </p:nvSpPr>
        <p:spPr>
          <a:xfrm>
            <a:off x="250825" y="134143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1"/>
          <p:cNvSpPr>
            <a:spLocks noChangeAspect="1" noChangeArrowheads="1"/>
          </p:cNvSpPr>
          <p:nvPr/>
        </p:nvSpPr>
        <p:spPr bwMode="auto">
          <a:xfrm>
            <a:off x="320675" y="206375"/>
            <a:ext cx="5724525" cy="4795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8196" name="Rectangle 2"/>
          <p:cNvSpPr>
            <a:spLocks noGrp="1" noChangeArrowheads="1"/>
          </p:cNvSpPr>
          <p:nvPr>
            <p:ph type="title" idx="4294967295"/>
          </p:nvPr>
        </p:nvSpPr>
        <p:spPr>
          <a:xfrm>
            <a:off x="6305698" y="692696"/>
            <a:ext cx="2670175"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Yields</a:t>
            </a: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219919" y="404664"/>
            <a:ext cx="6332220" cy="32169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4112" y="3356992"/>
            <a:ext cx="2498154" cy="2498154"/>
          </a:xfrm>
          <a:prstGeom prst="rect">
            <a:avLst/>
          </a:prstGeom>
        </p:spPr>
      </p:pic>
      <p:sp>
        <p:nvSpPr>
          <p:cNvPr id="8197" name="Text Box 3"/>
          <p:cNvSpPr txBox="1">
            <a:spLocks noChangeArrowheads="1"/>
          </p:cNvSpPr>
          <p:nvPr/>
        </p:nvSpPr>
        <p:spPr bwMode="auto">
          <a:xfrm>
            <a:off x="6551712" y="1481307"/>
            <a:ext cx="2412776"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sz="1600" dirty="0">
                <a:solidFill>
                  <a:srgbClr val="000000"/>
                </a:solidFill>
              </a:rPr>
              <a:t>Difference in </a:t>
            </a:r>
            <a:r>
              <a:rPr lang="en-US" altLang="de-DE" sz="1600" dirty="0" smtClean="0">
                <a:solidFill>
                  <a:srgbClr val="000000"/>
                </a:solidFill>
              </a:rPr>
              <a:t>biophysical </a:t>
            </a:r>
          </a:p>
          <a:p>
            <a:pPr algn="ctr"/>
            <a:r>
              <a:rPr lang="en-US" altLang="de-DE" sz="1600" dirty="0" smtClean="0">
                <a:solidFill>
                  <a:srgbClr val="000000"/>
                </a:solidFill>
              </a:rPr>
              <a:t>yields (CC – </a:t>
            </a:r>
            <a:r>
              <a:rPr lang="en-US" altLang="de-DE" sz="1600" dirty="0" err="1" smtClean="0">
                <a:solidFill>
                  <a:srgbClr val="000000"/>
                </a:solidFill>
              </a:rPr>
              <a:t>noCC</a:t>
            </a:r>
            <a:r>
              <a:rPr lang="en-US" altLang="de-DE" sz="1600" dirty="0" smtClean="0">
                <a:solidFill>
                  <a:srgbClr val="000000"/>
                </a:solidFill>
              </a:rPr>
              <a:t>), 2030.</a:t>
            </a:r>
            <a:endParaRPr lang="en-US" altLang="de-DE" sz="1600" dirty="0">
              <a:solidFill>
                <a:srgbClr val="000000"/>
              </a:solidFill>
            </a:endParaRPr>
          </a:p>
        </p:txBody>
      </p:sp>
      <p:sp>
        <p:nvSpPr>
          <p:cNvPr id="2" name="TextBox 1"/>
          <p:cNvSpPr txBox="1"/>
          <p:nvPr/>
        </p:nvSpPr>
        <p:spPr>
          <a:xfrm>
            <a:off x="200040" y="4606069"/>
            <a:ext cx="4925387" cy="1200329"/>
          </a:xfrm>
          <a:prstGeom prst="rect">
            <a:avLst/>
          </a:prstGeom>
          <a:noFill/>
        </p:spPr>
        <p:txBody>
          <a:bodyPr wrap="none" rtlCol="0">
            <a:spAutoFit/>
          </a:bodyPr>
          <a:lstStyle/>
          <a:p>
            <a:r>
              <a:rPr lang="de-DE" dirty="0" smtClean="0">
                <a:solidFill>
                  <a:schemeClr val="tx1"/>
                </a:solidFill>
              </a:rPr>
              <a:t>MNA: Middle East and North Africa</a:t>
            </a:r>
          </a:p>
          <a:p>
            <a:r>
              <a:rPr lang="de-DE" dirty="0" smtClean="0">
                <a:solidFill>
                  <a:schemeClr val="tx1"/>
                </a:solidFill>
              </a:rPr>
              <a:t>SAS: South Asia</a:t>
            </a:r>
          </a:p>
          <a:p>
            <a:r>
              <a:rPr lang="de-DE" dirty="0" smtClean="0">
                <a:solidFill>
                  <a:schemeClr val="tx1"/>
                </a:solidFill>
              </a:rPr>
              <a:t>SSA: Sub-Saharan Africa</a:t>
            </a:r>
            <a:endParaRPr lang="de-D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1926" y="11435"/>
            <a:ext cx="6332220" cy="5749290"/>
          </a:xfrm>
          <a:prstGeom prst="rect">
            <a:avLst/>
          </a:prstGeom>
        </p:spPr>
      </p:pic>
      <p:sp>
        <p:nvSpPr>
          <p:cNvPr id="7" name="Text Box 3"/>
          <p:cNvSpPr txBox="1">
            <a:spLocks noChangeArrowheads="1"/>
          </p:cNvSpPr>
          <p:nvPr/>
        </p:nvSpPr>
        <p:spPr bwMode="auto">
          <a:xfrm>
            <a:off x="4984179" y="1268760"/>
            <a:ext cx="4035673"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sz="1600" dirty="0">
                <a:solidFill>
                  <a:srgbClr val="000000"/>
                </a:solidFill>
              </a:rPr>
              <a:t>Difference in </a:t>
            </a:r>
            <a:r>
              <a:rPr lang="en-US" altLang="de-DE" sz="1600" dirty="0" smtClean="0">
                <a:solidFill>
                  <a:srgbClr val="000000"/>
                </a:solidFill>
              </a:rPr>
              <a:t>production (CC – </a:t>
            </a:r>
            <a:r>
              <a:rPr lang="en-US" altLang="de-DE" sz="1600" dirty="0" err="1" smtClean="0">
                <a:solidFill>
                  <a:srgbClr val="000000"/>
                </a:solidFill>
              </a:rPr>
              <a:t>noCC</a:t>
            </a:r>
            <a:r>
              <a:rPr lang="en-US" altLang="de-DE" sz="1600" dirty="0" smtClean="0">
                <a:solidFill>
                  <a:srgbClr val="000000"/>
                </a:solidFill>
              </a:rPr>
              <a:t>)</a:t>
            </a:r>
          </a:p>
          <a:p>
            <a:pPr algn="ctr"/>
            <a:r>
              <a:rPr lang="en-US" altLang="de-DE" sz="1600" dirty="0" smtClean="0">
                <a:solidFill>
                  <a:srgbClr val="000000"/>
                </a:solidFill>
              </a:rPr>
              <a:t> year 2030</a:t>
            </a:r>
            <a:endParaRPr lang="en-US" altLang="de-DE" sz="1600" dirty="0">
              <a:solidFill>
                <a:srgbClr val="000000"/>
              </a:solidFill>
            </a:endParaRPr>
          </a:p>
        </p:txBody>
      </p:sp>
      <p:sp>
        <p:nvSpPr>
          <p:cNvPr id="6" name="Rectangle 2"/>
          <p:cNvSpPr>
            <a:spLocks noGrp="1" noChangeArrowheads="1"/>
          </p:cNvSpPr>
          <p:nvPr>
            <p:ph type="title" idx="4294967295"/>
          </p:nvPr>
        </p:nvSpPr>
        <p:spPr>
          <a:xfrm>
            <a:off x="5666928" y="587530"/>
            <a:ext cx="2670175"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Production</a:t>
            </a:r>
          </a:p>
        </p:txBody>
      </p:sp>
      <p:sp>
        <p:nvSpPr>
          <p:cNvPr id="2" name="TextBox 1"/>
          <p:cNvSpPr txBox="1"/>
          <p:nvPr/>
        </p:nvSpPr>
        <p:spPr>
          <a:xfrm rot="5400000">
            <a:off x="4297895" y="1523798"/>
            <a:ext cx="971741" cy="461665"/>
          </a:xfrm>
          <a:prstGeom prst="rect">
            <a:avLst/>
          </a:prstGeom>
          <a:solidFill>
            <a:schemeClr val="bg1"/>
          </a:solidFill>
        </p:spPr>
        <p:txBody>
          <a:bodyPr wrap="none" rtlCol="0">
            <a:spAutoFit/>
          </a:bodyPr>
          <a:lstStyle/>
          <a:p>
            <a:r>
              <a:rPr lang="de-DE" dirty="0" smtClean="0">
                <a:solidFill>
                  <a:schemeClr val="tx1"/>
                </a:solidFill>
              </a:rPr>
              <a:t>SSP4</a:t>
            </a:r>
            <a:endParaRPr lang="de-DE" dirty="0">
              <a:solidFill>
                <a:schemeClr val="tx1"/>
              </a:solidFill>
            </a:endParaRPr>
          </a:p>
        </p:txBody>
      </p:sp>
      <p:sp>
        <p:nvSpPr>
          <p:cNvPr id="8" name="TextBox 7"/>
          <p:cNvSpPr txBox="1"/>
          <p:nvPr/>
        </p:nvSpPr>
        <p:spPr>
          <a:xfrm rot="5400000">
            <a:off x="4297895" y="3972070"/>
            <a:ext cx="971741" cy="461665"/>
          </a:xfrm>
          <a:prstGeom prst="rect">
            <a:avLst/>
          </a:prstGeom>
          <a:solidFill>
            <a:schemeClr val="bg1"/>
          </a:solidFill>
        </p:spPr>
        <p:txBody>
          <a:bodyPr wrap="none" rtlCol="0">
            <a:spAutoFit/>
          </a:bodyPr>
          <a:lstStyle/>
          <a:p>
            <a:r>
              <a:rPr lang="de-DE" dirty="0" smtClean="0">
                <a:solidFill>
                  <a:schemeClr val="tx1"/>
                </a:solidFill>
              </a:rPr>
              <a:t>SSP5</a:t>
            </a:r>
            <a:endParaRPr lang="de-DE" dirty="0">
              <a:solidFill>
                <a:schemeClr val="tx1"/>
              </a:solidFill>
            </a:endParaRPr>
          </a:p>
        </p:txBody>
      </p:sp>
    </p:spTree>
    <p:extLst>
      <p:ext uri="{BB962C8B-B14F-4D97-AF65-F5344CB8AC3E}">
        <p14:creationId xmlns:p14="http://schemas.microsoft.com/office/powerpoint/2010/main" val="173657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Methodology</a:t>
            </a:r>
          </a:p>
        </p:txBody>
      </p:sp>
      <p:sp>
        <p:nvSpPr>
          <p:cNvPr id="5123" name="Rectangle 2"/>
          <p:cNvSpPr>
            <a:spLocks noGrp="1" noChangeArrowheads="1"/>
          </p:cNvSpPr>
          <p:nvPr>
            <p:ph type="body" idx="4294967295"/>
          </p:nvPr>
        </p:nvSpPr>
        <p:spPr>
          <a:xfrm>
            <a:off x="304800" y="170080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1926" y="11435"/>
            <a:ext cx="6332220" cy="5749290"/>
          </a:xfrm>
          <a:prstGeom prst="rect">
            <a:avLst/>
          </a:prstGeom>
        </p:spPr>
      </p:pic>
      <p:sp>
        <p:nvSpPr>
          <p:cNvPr id="7" name="Text Box 3"/>
          <p:cNvSpPr txBox="1">
            <a:spLocks noChangeArrowheads="1"/>
          </p:cNvSpPr>
          <p:nvPr/>
        </p:nvSpPr>
        <p:spPr bwMode="auto">
          <a:xfrm>
            <a:off x="4984179" y="1268760"/>
            <a:ext cx="4035673"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sz="1600" dirty="0">
                <a:solidFill>
                  <a:srgbClr val="000000"/>
                </a:solidFill>
              </a:rPr>
              <a:t>Difference in </a:t>
            </a:r>
            <a:r>
              <a:rPr lang="en-US" altLang="de-DE" sz="1600" dirty="0" smtClean="0">
                <a:solidFill>
                  <a:srgbClr val="000000"/>
                </a:solidFill>
              </a:rPr>
              <a:t>production (CC – </a:t>
            </a:r>
            <a:r>
              <a:rPr lang="en-US" altLang="de-DE" sz="1600" dirty="0" err="1" smtClean="0">
                <a:solidFill>
                  <a:srgbClr val="000000"/>
                </a:solidFill>
              </a:rPr>
              <a:t>noCC</a:t>
            </a:r>
            <a:r>
              <a:rPr lang="en-US" altLang="de-DE" sz="1600" dirty="0" smtClean="0">
                <a:solidFill>
                  <a:srgbClr val="000000"/>
                </a:solidFill>
              </a:rPr>
              <a:t>)</a:t>
            </a:r>
          </a:p>
          <a:p>
            <a:pPr algn="ctr"/>
            <a:r>
              <a:rPr lang="en-US" altLang="de-DE" sz="1600" dirty="0" smtClean="0">
                <a:solidFill>
                  <a:srgbClr val="000000"/>
                </a:solidFill>
              </a:rPr>
              <a:t> year 2030</a:t>
            </a:r>
            <a:endParaRPr lang="en-US" altLang="de-DE" sz="1600" dirty="0">
              <a:solidFill>
                <a:srgbClr val="000000"/>
              </a:solidFill>
            </a:endParaRPr>
          </a:p>
        </p:txBody>
      </p:sp>
      <p:sp>
        <p:nvSpPr>
          <p:cNvPr id="6" name="Rectangle 2"/>
          <p:cNvSpPr>
            <a:spLocks noGrp="1" noChangeArrowheads="1"/>
          </p:cNvSpPr>
          <p:nvPr>
            <p:ph type="title" idx="4294967295"/>
          </p:nvPr>
        </p:nvSpPr>
        <p:spPr>
          <a:xfrm>
            <a:off x="5666928" y="587530"/>
            <a:ext cx="2670175"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Production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283" y="3919945"/>
            <a:ext cx="4319463" cy="2159732"/>
          </a:xfrm>
          <a:prstGeom prst="rect">
            <a:avLst/>
          </a:prstGeom>
        </p:spPr>
      </p:pic>
      <p:sp>
        <p:nvSpPr>
          <p:cNvPr id="8" name="TextBox 7"/>
          <p:cNvSpPr txBox="1"/>
          <p:nvPr/>
        </p:nvSpPr>
        <p:spPr>
          <a:xfrm rot="5400000">
            <a:off x="4297895" y="1523798"/>
            <a:ext cx="971741" cy="461665"/>
          </a:xfrm>
          <a:prstGeom prst="rect">
            <a:avLst/>
          </a:prstGeom>
          <a:solidFill>
            <a:schemeClr val="bg1"/>
          </a:solidFill>
        </p:spPr>
        <p:txBody>
          <a:bodyPr wrap="none" rtlCol="0">
            <a:spAutoFit/>
          </a:bodyPr>
          <a:lstStyle/>
          <a:p>
            <a:r>
              <a:rPr lang="de-DE" dirty="0" smtClean="0">
                <a:solidFill>
                  <a:schemeClr val="tx1"/>
                </a:solidFill>
              </a:rPr>
              <a:t>SSP4</a:t>
            </a:r>
            <a:endParaRPr lang="de-DE" dirty="0">
              <a:solidFill>
                <a:schemeClr val="tx1"/>
              </a:solidFill>
            </a:endParaRPr>
          </a:p>
        </p:txBody>
      </p:sp>
      <p:sp>
        <p:nvSpPr>
          <p:cNvPr id="9" name="TextBox 8"/>
          <p:cNvSpPr txBox="1"/>
          <p:nvPr/>
        </p:nvSpPr>
        <p:spPr>
          <a:xfrm rot="5400000">
            <a:off x="4297895" y="3972070"/>
            <a:ext cx="971741" cy="461665"/>
          </a:xfrm>
          <a:prstGeom prst="rect">
            <a:avLst/>
          </a:prstGeom>
          <a:solidFill>
            <a:schemeClr val="bg1"/>
          </a:solidFill>
        </p:spPr>
        <p:txBody>
          <a:bodyPr wrap="none" rtlCol="0">
            <a:spAutoFit/>
          </a:bodyPr>
          <a:lstStyle/>
          <a:p>
            <a:r>
              <a:rPr lang="de-DE" dirty="0" smtClean="0">
                <a:solidFill>
                  <a:schemeClr val="tx1"/>
                </a:solidFill>
              </a:rPr>
              <a:t>SSP5</a:t>
            </a:r>
            <a:endParaRPr lang="de-DE" dirty="0">
              <a:solidFill>
                <a:schemeClr val="tx1"/>
              </a:solidFill>
            </a:endParaRPr>
          </a:p>
        </p:txBody>
      </p:sp>
    </p:spTree>
    <p:extLst>
      <p:ext uri="{BB962C8B-B14F-4D97-AF65-F5344CB8AC3E}">
        <p14:creationId xmlns:p14="http://schemas.microsoft.com/office/powerpoint/2010/main" val="3089418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22427"/>
            <a:ext cx="4504060" cy="22520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4" y="1165044"/>
            <a:ext cx="4572000" cy="2286000"/>
          </a:xfrm>
          <a:prstGeom prst="rect">
            <a:avLst/>
          </a:prstGeom>
        </p:spPr>
      </p:pic>
      <p:sp>
        <p:nvSpPr>
          <p:cNvPr id="10" name="TextBox 9"/>
          <p:cNvSpPr txBox="1"/>
          <p:nvPr/>
        </p:nvSpPr>
        <p:spPr>
          <a:xfrm>
            <a:off x="3526100" y="3721393"/>
            <a:ext cx="835485" cy="461665"/>
          </a:xfrm>
          <a:prstGeom prst="rect">
            <a:avLst/>
          </a:prstGeom>
          <a:noFill/>
        </p:spPr>
        <p:txBody>
          <a:bodyPr wrap="none" rtlCol="0">
            <a:spAutoFit/>
          </a:bodyPr>
          <a:lstStyle/>
          <a:p>
            <a:r>
              <a:rPr lang="de-DE" dirty="0" smtClean="0">
                <a:solidFill>
                  <a:schemeClr val="tx1"/>
                </a:solidFill>
              </a:rPr>
              <a:t>Area</a:t>
            </a:r>
            <a:endParaRPr lang="de-DE" dirty="0">
              <a:solidFill>
                <a:schemeClr val="tx1"/>
              </a:solidFill>
            </a:endParaRPr>
          </a:p>
        </p:txBody>
      </p:sp>
      <p:sp>
        <p:nvSpPr>
          <p:cNvPr id="12" name="TextBox 11"/>
          <p:cNvSpPr txBox="1"/>
          <p:nvPr/>
        </p:nvSpPr>
        <p:spPr>
          <a:xfrm>
            <a:off x="3526100" y="1063143"/>
            <a:ext cx="977960" cy="461665"/>
          </a:xfrm>
          <a:prstGeom prst="rect">
            <a:avLst/>
          </a:prstGeom>
          <a:noFill/>
        </p:spPr>
        <p:txBody>
          <a:bodyPr wrap="none" rtlCol="0">
            <a:spAutoFit/>
          </a:bodyPr>
          <a:lstStyle/>
          <a:p>
            <a:r>
              <a:rPr lang="de-DE" dirty="0" smtClean="0">
                <a:solidFill>
                  <a:schemeClr val="tx1"/>
                </a:solidFill>
              </a:rPr>
              <a:t>Trade</a:t>
            </a:r>
            <a:endParaRPr lang="de-DE" dirty="0">
              <a:solidFill>
                <a:schemeClr val="tx1"/>
              </a:solidFill>
            </a:endParaRPr>
          </a:p>
        </p:txBody>
      </p:sp>
      <p:sp>
        <p:nvSpPr>
          <p:cNvPr id="4" name="Oval 3"/>
          <p:cNvSpPr/>
          <p:nvPr/>
        </p:nvSpPr>
        <p:spPr bwMode="auto">
          <a:xfrm>
            <a:off x="467544" y="4694197"/>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1905473" y="4694197"/>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1999297" y="1953799"/>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467543" y="1969541"/>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7" name="Rectangle 2"/>
          <p:cNvSpPr>
            <a:spLocks noGrp="1" noChangeArrowheads="1"/>
          </p:cNvSpPr>
          <p:nvPr>
            <p:ph type="title" idx="4294967295"/>
          </p:nvPr>
        </p:nvSpPr>
        <p:spPr>
          <a:xfrm>
            <a:off x="323528" y="283124"/>
            <a:ext cx="8624738"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Regional specific processes to react to CC impacts: MNA</a:t>
            </a:r>
          </a:p>
        </p:txBody>
      </p:sp>
    </p:spTree>
    <p:extLst>
      <p:ext uri="{BB962C8B-B14F-4D97-AF65-F5344CB8AC3E}">
        <p14:creationId xmlns:p14="http://schemas.microsoft.com/office/powerpoint/2010/main" val="3386488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22427"/>
            <a:ext cx="4504060" cy="22520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4" y="1165044"/>
            <a:ext cx="4572000" cy="2286000"/>
          </a:xfrm>
          <a:prstGeom prst="rect">
            <a:avLst/>
          </a:prstGeom>
        </p:spPr>
      </p:pic>
      <p:sp>
        <p:nvSpPr>
          <p:cNvPr id="3" name="Rectangle 2"/>
          <p:cNvSpPr/>
          <p:nvPr/>
        </p:nvSpPr>
        <p:spPr>
          <a:xfrm>
            <a:off x="4631854" y="1297719"/>
            <a:ext cx="4316412" cy="830997"/>
          </a:xfrm>
          <a:prstGeom prst="rect">
            <a:avLst/>
          </a:prstGeom>
        </p:spPr>
        <p:txBody>
          <a:bodyPr wrap="square">
            <a:spAutoFit/>
          </a:bodyPr>
          <a:lstStyle/>
          <a:p>
            <a:pPr marL="342900" indent="-342900">
              <a:buFont typeface="Arial" panose="020B0604020202020204" pitchFamily="34" charset="0"/>
              <a:buChar char="•"/>
            </a:pPr>
            <a:r>
              <a:rPr lang="en-US" altLang="de-DE" dirty="0" smtClean="0">
                <a:solidFill>
                  <a:srgbClr val="000000"/>
                </a:solidFill>
              </a:rPr>
              <a:t>SSP4 </a:t>
            </a:r>
            <a:r>
              <a:rPr lang="en-US" altLang="de-DE" dirty="0">
                <a:solidFill>
                  <a:srgbClr val="000000"/>
                </a:solidFill>
              </a:rPr>
              <a:t>+ SSP5: increase of yields </a:t>
            </a:r>
          </a:p>
        </p:txBody>
      </p:sp>
      <p:sp>
        <p:nvSpPr>
          <p:cNvPr id="10" name="TextBox 9"/>
          <p:cNvSpPr txBox="1"/>
          <p:nvPr/>
        </p:nvSpPr>
        <p:spPr>
          <a:xfrm>
            <a:off x="3526100" y="3721393"/>
            <a:ext cx="835485" cy="461665"/>
          </a:xfrm>
          <a:prstGeom prst="rect">
            <a:avLst/>
          </a:prstGeom>
          <a:noFill/>
        </p:spPr>
        <p:txBody>
          <a:bodyPr wrap="none" rtlCol="0">
            <a:spAutoFit/>
          </a:bodyPr>
          <a:lstStyle/>
          <a:p>
            <a:r>
              <a:rPr lang="de-DE" dirty="0" smtClean="0">
                <a:solidFill>
                  <a:schemeClr val="tx1"/>
                </a:solidFill>
              </a:rPr>
              <a:t>Area</a:t>
            </a:r>
            <a:endParaRPr lang="de-DE" dirty="0">
              <a:solidFill>
                <a:schemeClr val="tx1"/>
              </a:solidFill>
            </a:endParaRPr>
          </a:p>
        </p:txBody>
      </p:sp>
      <p:sp>
        <p:nvSpPr>
          <p:cNvPr id="12" name="TextBox 11"/>
          <p:cNvSpPr txBox="1"/>
          <p:nvPr/>
        </p:nvSpPr>
        <p:spPr>
          <a:xfrm>
            <a:off x="3526100" y="1063143"/>
            <a:ext cx="977960" cy="461665"/>
          </a:xfrm>
          <a:prstGeom prst="rect">
            <a:avLst/>
          </a:prstGeom>
          <a:noFill/>
        </p:spPr>
        <p:txBody>
          <a:bodyPr wrap="none" rtlCol="0">
            <a:spAutoFit/>
          </a:bodyPr>
          <a:lstStyle/>
          <a:p>
            <a:r>
              <a:rPr lang="de-DE" dirty="0" smtClean="0">
                <a:solidFill>
                  <a:schemeClr val="tx1"/>
                </a:solidFill>
              </a:rPr>
              <a:t>Trade</a:t>
            </a:r>
            <a:endParaRPr lang="de-DE" dirty="0">
              <a:solidFill>
                <a:schemeClr val="tx1"/>
              </a:solidFill>
            </a:endParaRPr>
          </a:p>
        </p:txBody>
      </p:sp>
      <p:sp>
        <p:nvSpPr>
          <p:cNvPr id="4" name="Oval 3"/>
          <p:cNvSpPr/>
          <p:nvPr/>
        </p:nvSpPr>
        <p:spPr bwMode="auto">
          <a:xfrm>
            <a:off x="467544" y="4694197"/>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1905473" y="4694197"/>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1999297" y="1953799"/>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467543" y="1969541"/>
            <a:ext cx="693113" cy="70849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2678031"/>
            <a:ext cx="3456384" cy="3456384"/>
          </a:xfrm>
          <a:prstGeom prst="rect">
            <a:avLst/>
          </a:prstGeom>
        </p:spPr>
      </p:pic>
      <p:sp>
        <p:nvSpPr>
          <p:cNvPr id="16" name="TextBox 15"/>
          <p:cNvSpPr txBox="1"/>
          <p:nvPr/>
        </p:nvSpPr>
        <p:spPr>
          <a:xfrm>
            <a:off x="6790060" y="3100951"/>
            <a:ext cx="1829347" cy="830997"/>
          </a:xfrm>
          <a:prstGeom prst="rect">
            <a:avLst/>
          </a:prstGeom>
          <a:noFill/>
        </p:spPr>
        <p:txBody>
          <a:bodyPr wrap="none" rtlCol="0">
            <a:spAutoFit/>
          </a:bodyPr>
          <a:lstStyle/>
          <a:p>
            <a:r>
              <a:rPr lang="de-DE" dirty="0" smtClean="0">
                <a:solidFill>
                  <a:schemeClr val="tx1"/>
                </a:solidFill>
              </a:rPr>
              <a:t>Yield after </a:t>
            </a:r>
          </a:p>
          <a:p>
            <a:r>
              <a:rPr lang="de-DE" dirty="0" smtClean="0">
                <a:solidFill>
                  <a:schemeClr val="tx1"/>
                </a:solidFill>
              </a:rPr>
              <a:t>optimization</a:t>
            </a:r>
            <a:endParaRPr lang="de-DE" dirty="0">
              <a:solidFill>
                <a:schemeClr val="tx1"/>
              </a:solidFill>
            </a:endParaRPr>
          </a:p>
        </p:txBody>
      </p:sp>
      <p:sp>
        <p:nvSpPr>
          <p:cNvPr id="17" name="Rectangle 2"/>
          <p:cNvSpPr>
            <a:spLocks noGrp="1" noChangeArrowheads="1"/>
          </p:cNvSpPr>
          <p:nvPr>
            <p:ph type="title" idx="4294967295"/>
          </p:nvPr>
        </p:nvSpPr>
        <p:spPr>
          <a:xfrm>
            <a:off x="323528" y="283124"/>
            <a:ext cx="8624738"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Regional specific processes to react to CC impacts: MNA</a:t>
            </a:r>
          </a:p>
        </p:txBody>
      </p:sp>
      <p:sp>
        <p:nvSpPr>
          <p:cNvPr id="18" name="Oval 17"/>
          <p:cNvSpPr/>
          <p:nvPr/>
        </p:nvSpPr>
        <p:spPr bwMode="auto">
          <a:xfrm>
            <a:off x="5810324" y="2924944"/>
            <a:ext cx="921916" cy="708490"/>
          </a:xfrm>
          <a:prstGeom prst="ellipse">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02496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323528" y="283124"/>
            <a:ext cx="8424936"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Regional specific processes to react to CC impacts: SAS</a:t>
            </a:r>
          </a:p>
        </p:txBody>
      </p:sp>
      <p:sp>
        <p:nvSpPr>
          <p:cNvPr id="11" name="Rectangle 10"/>
          <p:cNvSpPr/>
          <p:nvPr/>
        </p:nvSpPr>
        <p:spPr>
          <a:xfrm>
            <a:off x="161647" y="1577221"/>
            <a:ext cx="7731046" cy="769441"/>
          </a:xfrm>
          <a:prstGeom prst="rect">
            <a:avLst/>
          </a:prstGeom>
        </p:spPr>
        <p:txBody>
          <a:bodyPr wrap="square">
            <a:spAutoFit/>
          </a:bodyPr>
          <a:lstStyle/>
          <a:p>
            <a:pPr marL="342900" indent="-342900">
              <a:buFont typeface="Arial" panose="020B0604020202020204" pitchFamily="34" charset="0"/>
              <a:buChar char="•"/>
            </a:pPr>
            <a:r>
              <a:rPr lang="en-US" altLang="de-DE" sz="2200" dirty="0" smtClean="0">
                <a:solidFill>
                  <a:srgbClr val="000000"/>
                </a:solidFill>
              </a:rPr>
              <a:t>SSP4</a:t>
            </a:r>
            <a:r>
              <a:rPr lang="en-US" altLang="de-DE" sz="2200" dirty="0">
                <a:solidFill>
                  <a:srgbClr val="000000"/>
                </a:solidFill>
              </a:rPr>
              <a:t>: expand agricultural land</a:t>
            </a:r>
          </a:p>
          <a:p>
            <a:pPr marL="342900" indent="-342900">
              <a:buFont typeface="Arial" panose="020B0604020202020204" pitchFamily="34" charset="0"/>
              <a:buChar char="•"/>
            </a:pPr>
            <a:r>
              <a:rPr lang="en-US" altLang="de-DE" sz="2200" dirty="0" smtClean="0">
                <a:solidFill>
                  <a:srgbClr val="000000"/>
                </a:solidFill>
              </a:rPr>
              <a:t>SSP5</a:t>
            </a:r>
            <a:r>
              <a:rPr lang="en-US" altLang="de-DE" sz="2200" dirty="0">
                <a:solidFill>
                  <a:srgbClr val="000000"/>
                </a:solidFill>
              </a:rPr>
              <a:t>: increase in </a:t>
            </a:r>
            <a:r>
              <a:rPr lang="en-US" altLang="de-DE" sz="2200" dirty="0" smtClean="0">
                <a:solidFill>
                  <a:srgbClr val="000000"/>
                </a:solidFill>
              </a:rPr>
              <a:t>imports, decrease exports</a:t>
            </a:r>
            <a:endParaRPr lang="en-US" altLang="de-DE" sz="2200"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68960"/>
            <a:ext cx="4504060" cy="22520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060" y="3068960"/>
            <a:ext cx="4572000" cy="2286000"/>
          </a:xfrm>
          <a:prstGeom prst="rect">
            <a:avLst/>
          </a:prstGeom>
        </p:spPr>
      </p:pic>
      <p:sp>
        <p:nvSpPr>
          <p:cNvPr id="6" name="TextBox 5"/>
          <p:cNvSpPr txBox="1"/>
          <p:nvPr/>
        </p:nvSpPr>
        <p:spPr>
          <a:xfrm>
            <a:off x="8075485" y="3068960"/>
            <a:ext cx="977960" cy="461665"/>
          </a:xfrm>
          <a:prstGeom prst="rect">
            <a:avLst/>
          </a:prstGeom>
          <a:noFill/>
        </p:spPr>
        <p:txBody>
          <a:bodyPr wrap="none" rtlCol="0">
            <a:spAutoFit/>
          </a:bodyPr>
          <a:lstStyle/>
          <a:p>
            <a:r>
              <a:rPr lang="de-DE" dirty="0" smtClean="0">
                <a:solidFill>
                  <a:schemeClr val="tx1"/>
                </a:solidFill>
              </a:rPr>
              <a:t>Trade</a:t>
            </a:r>
            <a:endParaRPr lang="de-DE" dirty="0">
              <a:solidFill>
                <a:schemeClr val="tx1"/>
              </a:solidFill>
            </a:endParaRPr>
          </a:p>
        </p:txBody>
      </p:sp>
      <p:sp>
        <p:nvSpPr>
          <p:cNvPr id="10" name="TextBox 9"/>
          <p:cNvSpPr txBox="1"/>
          <p:nvPr/>
        </p:nvSpPr>
        <p:spPr>
          <a:xfrm>
            <a:off x="3465180" y="3068960"/>
            <a:ext cx="835485" cy="461665"/>
          </a:xfrm>
          <a:prstGeom prst="rect">
            <a:avLst/>
          </a:prstGeom>
          <a:noFill/>
        </p:spPr>
        <p:txBody>
          <a:bodyPr wrap="none" rtlCol="0">
            <a:spAutoFit/>
          </a:bodyPr>
          <a:lstStyle/>
          <a:p>
            <a:r>
              <a:rPr lang="de-DE" dirty="0" smtClean="0">
                <a:solidFill>
                  <a:schemeClr val="tx1"/>
                </a:solidFill>
              </a:rPr>
              <a:t>Area</a:t>
            </a:r>
            <a:endParaRPr lang="de-DE" dirty="0">
              <a:solidFill>
                <a:schemeClr val="tx1"/>
              </a:solidFill>
            </a:endParaRPr>
          </a:p>
        </p:txBody>
      </p:sp>
      <p:sp>
        <p:nvSpPr>
          <p:cNvPr id="12" name="Oval 11"/>
          <p:cNvSpPr/>
          <p:nvPr/>
        </p:nvSpPr>
        <p:spPr bwMode="auto">
          <a:xfrm>
            <a:off x="847027" y="3176380"/>
            <a:ext cx="693113" cy="708490"/>
          </a:xfrm>
          <a:prstGeom prst="ellipse">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856930" y="3207087"/>
            <a:ext cx="693113" cy="708490"/>
          </a:xfrm>
          <a:prstGeom prst="ellipse">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51146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323528" y="283124"/>
            <a:ext cx="8424936"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Regional specific processes to react to CC impacts: SSA</a:t>
            </a:r>
          </a:p>
        </p:txBody>
      </p:sp>
      <p:sp>
        <p:nvSpPr>
          <p:cNvPr id="11" name="Rectangle 10"/>
          <p:cNvSpPr/>
          <p:nvPr/>
        </p:nvSpPr>
        <p:spPr>
          <a:xfrm>
            <a:off x="110891" y="1556792"/>
            <a:ext cx="8942554" cy="769441"/>
          </a:xfrm>
          <a:prstGeom prst="rect">
            <a:avLst/>
          </a:prstGeom>
        </p:spPr>
        <p:txBody>
          <a:bodyPr wrap="square">
            <a:spAutoFit/>
          </a:bodyPr>
          <a:lstStyle/>
          <a:p>
            <a:pPr marL="342900" indent="-342900">
              <a:buFont typeface="Arial" panose="020B0604020202020204" pitchFamily="34" charset="0"/>
              <a:buChar char="•"/>
            </a:pPr>
            <a:r>
              <a:rPr lang="en-US" altLang="de-DE" sz="2200" dirty="0">
                <a:solidFill>
                  <a:srgbClr val="000000"/>
                </a:solidFill>
              </a:rPr>
              <a:t>SSP4: expand </a:t>
            </a:r>
            <a:r>
              <a:rPr lang="en-US" altLang="de-DE" sz="2200" dirty="0" smtClean="0">
                <a:solidFill>
                  <a:srgbClr val="000000"/>
                </a:solidFill>
              </a:rPr>
              <a:t>agricultural land</a:t>
            </a:r>
          </a:p>
          <a:p>
            <a:pPr marL="342900" indent="-342900">
              <a:buFont typeface="Arial" panose="020B0604020202020204" pitchFamily="34" charset="0"/>
              <a:buChar char="•"/>
            </a:pPr>
            <a:r>
              <a:rPr lang="en-US" altLang="de-DE" sz="2200" dirty="0" smtClean="0">
                <a:solidFill>
                  <a:srgbClr val="000000"/>
                </a:solidFill>
              </a:rPr>
              <a:t>SSP5</a:t>
            </a:r>
            <a:r>
              <a:rPr lang="en-US" altLang="de-DE" sz="2200" dirty="0">
                <a:solidFill>
                  <a:srgbClr val="000000"/>
                </a:solidFill>
              </a:rPr>
              <a:t>: increase imports, decrease exports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68960"/>
            <a:ext cx="4504060" cy="22520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060" y="3068960"/>
            <a:ext cx="4572000" cy="2286000"/>
          </a:xfrm>
          <a:prstGeom prst="rect">
            <a:avLst/>
          </a:prstGeom>
        </p:spPr>
      </p:pic>
      <p:sp>
        <p:nvSpPr>
          <p:cNvPr id="6" name="TextBox 5"/>
          <p:cNvSpPr txBox="1"/>
          <p:nvPr/>
        </p:nvSpPr>
        <p:spPr>
          <a:xfrm>
            <a:off x="8075485" y="3068960"/>
            <a:ext cx="977960" cy="461665"/>
          </a:xfrm>
          <a:prstGeom prst="rect">
            <a:avLst/>
          </a:prstGeom>
          <a:noFill/>
        </p:spPr>
        <p:txBody>
          <a:bodyPr wrap="none" rtlCol="0">
            <a:spAutoFit/>
          </a:bodyPr>
          <a:lstStyle/>
          <a:p>
            <a:r>
              <a:rPr lang="de-DE" dirty="0" smtClean="0">
                <a:solidFill>
                  <a:schemeClr val="tx1"/>
                </a:solidFill>
              </a:rPr>
              <a:t>Trade</a:t>
            </a:r>
            <a:endParaRPr lang="de-DE" dirty="0">
              <a:solidFill>
                <a:schemeClr val="tx1"/>
              </a:solidFill>
            </a:endParaRPr>
          </a:p>
        </p:txBody>
      </p:sp>
      <p:sp>
        <p:nvSpPr>
          <p:cNvPr id="10" name="TextBox 9"/>
          <p:cNvSpPr txBox="1"/>
          <p:nvPr/>
        </p:nvSpPr>
        <p:spPr>
          <a:xfrm>
            <a:off x="3465180" y="3068960"/>
            <a:ext cx="835485" cy="461665"/>
          </a:xfrm>
          <a:prstGeom prst="rect">
            <a:avLst/>
          </a:prstGeom>
          <a:noFill/>
        </p:spPr>
        <p:txBody>
          <a:bodyPr wrap="none" rtlCol="0">
            <a:spAutoFit/>
          </a:bodyPr>
          <a:lstStyle/>
          <a:p>
            <a:r>
              <a:rPr lang="de-DE" dirty="0" smtClean="0">
                <a:solidFill>
                  <a:schemeClr val="tx1"/>
                </a:solidFill>
              </a:rPr>
              <a:t>Area</a:t>
            </a:r>
            <a:endParaRPr lang="de-DE" dirty="0">
              <a:solidFill>
                <a:schemeClr val="tx1"/>
              </a:solidFill>
            </a:endParaRPr>
          </a:p>
        </p:txBody>
      </p:sp>
      <p:sp>
        <p:nvSpPr>
          <p:cNvPr id="13" name="Oval 12"/>
          <p:cNvSpPr/>
          <p:nvPr/>
        </p:nvSpPr>
        <p:spPr bwMode="auto">
          <a:xfrm>
            <a:off x="1331640" y="3176380"/>
            <a:ext cx="693113" cy="708490"/>
          </a:xfrm>
          <a:prstGeom prst="ellipse">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7308304" y="3735746"/>
            <a:ext cx="693113" cy="708490"/>
          </a:xfrm>
          <a:prstGeom prst="ellipse">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76083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1"/>
          <p:cNvSpPr>
            <a:spLocks noChangeAspect="1" noChangeArrowheads="1"/>
          </p:cNvSpPr>
          <p:nvPr/>
        </p:nvSpPr>
        <p:spPr bwMode="auto">
          <a:xfrm>
            <a:off x="312738" y="149225"/>
            <a:ext cx="5724525" cy="4795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a:xfrm>
            <a:off x="0" y="0"/>
            <a:ext cx="6332220" cy="6066155"/>
          </a:xfrm>
          <a:prstGeom prst="rect">
            <a:avLst/>
          </a:prstGeom>
        </p:spPr>
      </p:pic>
      <p:sp>
        <p:nvSpPr>
          <p:cNvPr id="9221" name="Text Box 7"/>
          <p:cNvSpPr txBox="1">
            <a:spLocks noChangeArrowheads="1"/>
          </p:cNvSpPr>
          <p:nvPr/>
        </p:nvSpPr>
        <p:spPr bwMode="auto">
          <a:xfrm>
            <a:off x="5580112" y="476672"/>
            <a:ext cx="3198812" cy="619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b="1" dirty="0" smtClean="0">
                <a:solidFill>
                  <a:srgbClr val="000000"/>
                </a:solidFill>
              </a:rPr>
              <a:t>Costs of food</a:t>
            </a:r>
            <a:endParaRPr lang="en-US" altLang="de-DE" b="1" dirty="0">
              <a:solidFill>
                <a:srgbClr val="000000"/>
              </a:solidFill>
            </a:endParaRPr>
          </a:p>
        </p:txBody>
      </p:sp>
      <p:sp>
        <p:nvSpPr>
          <p:cNvPr id="9222" name="Text Box 8"/>
          <p:cNvSpPr txBox="1">
            <a:spLocks noChangeArrowheads="1"/>
          </p:cNvSpPr>
          <p:nvPr/>
        </p:nvSpPr>
        <p:spPr bwMode="auto">
          <a:xfrm>
            <a:off x="5417244" y="1096591"/>
            <a:ext cx="3524548"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sz="1600" dirty="0">
                <a:solidFill>
                  <a:srgbClr val="000000"/>
                </a:solidFill>
              </a:rPr>
              <a:t>Difference </a:t>
            </a:r>
            <a:r>
              <a:rPr lang="en-US" altLang="de-DE" sz="1600" dirty="0" smtClean="0">
                <a:solidFill>
                  <a:srgbClr val="000000"/>
                </a:solidFill>
              </a:rPr>
              <a:t>in costs of food (CC-</a:t>
            </a:r>
            <a:r>
              <a:rPr lang="en-US" altLang="de-DE" sz="1600" dirty="0" err="1" smtClean="0">
                <a:solidFill>
                  <a:srgbClr val="000000"/>
                </a:solidFill>
              </a:rPr>
              <a:t>noCC</a:t>
            </a:r>
            <a:r>
              <a:rPr lang="en-US" altLang="de-DE" sz="1600" dirty="0" smtClean="0">
                <a:solidFill>
                  <a:srgbClr val="000000"/>
                </a:solidFill>
              </a:rPr>
              <a:t>),</a:t>
            </a:r>
          </a:p>
          <a:p>
            <a:pPr algn="ctr"/>
            <a:r>
              <a:rPr lang="en-US" altLang="de-DE" sz="1600" dirty="0" smtClean="0">
                <a:solidFill>
                  <a:srgbClr val="000000"/>
                </a:solidFill>
              </a:rPr>
              <a:t>2030.</a:t>
            </a:r>
            <a:endParaRPr lang="en-US" altLang="de-DE" sz="1600" dirty="0">
              <a:solidFill>
                <a:srgbClr val="00000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866" y="3717032"/>
            <a:ext cx="2276872" cy="2276872"/>
          </a:xfrm>
          <a:prstGeom prst="rect">
            <a:avLst/>
          </a:prstGeom>
        </p:spPr>
      </p:pic>
      <p:sp>
        <p:nvSpPr>
          <p:cNvPr id="7" name="TextBox 6"/>
          <p:cNvSpPr txBox="1"/>
          <p:nvPr/>
        </p:nvSpPr>
        <p:spPr>
          <a:xfrm rot="5400000">
            <a:off x="4528727" y="4212533"/>
            <a:ext cx="971741" cy="461665"/>
          </a:xfrm>
          <a:prstGeom prst="rect">
            <a:avLst/>
          </a:prstGeom>
          <a:solidFill>
            <a:schemeClr val="bg1"/>
          </a:solidFill>
        </p:spPr>
        <p:txBody>
          <a:bodyPr wrap="none" rtlCol="0">
            <a:spAutoFit/>
          </a:bodyPr>
          <a:lstStyle/>
          <a:p>
            <a:r>
              <a:rPr lang="de-DE" dirty="0" smtClean="0">
                <a:solidFill>
                  <a:schemeClr val="tx1"/>
                </a:solidFill>
              </a:rPr>
              <a:t>SSP5</a:t>
            </a:r>
            <a:endParaRPr lang="de-DE" dirty="0">
              <a:solidFill>
                <a:schemeClr val="tx1"/>
              </a:solidFill>
            </a:endParaRPr>
          </a:p>
        </p:txBody>
      </p:sp>
      <p:sp>
        <p:nvSpPr>
          <p:cNvPr id="8" name="TextBox 7"/>
          <p:cNvSpPr txBox="1"/>
          <p:nvPr/>
        </p:nvSpPr>
        <p:spPr>
          <a:xfrm rot="5400000">
            <a:off x="4534596" y="1523797"/>
            <a:ext cx="971741" cy="461665"/>
          </a:xfrm>
          <a:prstGeom prst="rect">
            <a:avLst/>
          </a:prstGeom>
          <a:solidFill>
            <a:schemeClr val="bg1"/>
          </a:solidFill>
        </p:spPr>
        <p:txBody>
          <a:bodyPr wrap="none" rtlCol="0">
            <a:spAutoFit/>
          </a:bodyPr>
          <a:lstStyle/>
          <a:p>
            <a:r>
              <a:rPr lang="de-DE" dirty="0" smtClean="0">
                <a:solidFill>
                  <a:schemeClr val="tx1"/>
                </a:solidFill>
              </a:rPr>
              <a:t>SSP4</a:t>
            </a:r>
            <a:endParaRPr lang="de-DE" dirty="0">
              <a:solidFill>
                <a:schemeClr val="tx1"/>
              </a:solidFill>
            </a:endParaRPr>
          </a:p>
        </p:txBody>
      </p:sp>
      <p:sp>
        <p:nvSpPr>
          <p:cNvPr id="2" name="TextBox 1"/>
          <p:cNvSpPr txBox="1"/>
          <p:nvPr/>
        </p:nvSpPr>
        <p:spPr>
          <a:xfrm>
            <a:off x="7101518" y="3485969"/>
            <a:ext cx="1997663" cy="461665"/>
          </a:xfrm>
          <a:prstGeom prst="rect">
            <a:avLst/>
          </a:prstGeom>
          <a:noFill/>
        </p:spPr>
        <p:txBody>
          <a:bodyPr wrap="none" rtlCol="0">
            <a:spAutoFit/>
          </a:bodyPr>
          <a:lstStyle/>
          <a:p>
            <a:r>
              <a:rPr lang="de-DE" dirty="0" smtClean="0">
                <a:solidFill>
                  <a:schemeClr val="tx1"/>
                </a:solidFill>
              </a:rPr>
              <a:t>Costs of food</a:t>
            </a:r>
            <a:endParaRPr lang="de-DE"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7544" y="292695"/>
            <a:ext cx="799288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2pPr>
            <a:lvl3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3pPr>
            <a:lvl4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4pPr>
            <a:lvl5pPr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000000"/>
                </a:solidFill>
                <a:latin typeface="Arial" charset="0"/>
                <a:ea typeface="ヒラギノ角ゴ Pro W3" pitchFamily="48" charset="0"/>
                <a:cs typeface="ヒラギノ角ゴ Pro W3" pitchFamily="48" charset="0"/>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kern="0" dirty="0" smtClean="0"/>
              <a:t>Processes which lead to a change in COF</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559" y="1196752"/>
            <a:ext cx="2276872" cy="227687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852936"/>
            <a:ext cx="6119664" cy="3059832"/>
          </a:xfrm>
          <a:prstGeom prst="rect">
            <a:avLst/>
          </a:prstGeom>
        </p:spPr>
      </p:pic>
    </p:spTree>
    <p:extLst>
      <p:ext uri="{BB962C8B-B14F-4D97-AF65-F5344CB8AC3E}">
        <p14:creationId xmlns:p14="http://schemas.microsoft.com/office/powerpoint/2010/main" val="397575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The agricultural vulnerability indicator</a:t>
            </a:r>
          </a:p>
        </p:txBody>
      </p:sp>
      <p:sp>
        <p:nvSpPr>
          <p:cNvPr id="7171" name="Rectangle 2"/>
          <p:cNvSpPr>
            <a:spLocks noGrp="1" noChangeArrowheads="1"/>
          </p:cNvSpPr>
          <p:nvPr>
            <p:ph type="body" idx="4294967295"/>
          </p:nvPr>
        </p:nvSpPr>
        <p:spPr>
          <a:xfrm>
            <a:off x="250825" y="134143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Tree>
    <p:extLst>
      <p:ext uri="{BB962C8B-B14F-4D97-AF65-F5344CB8AC3E}">
        <p14:creationId xmlns:p14="http://schemas.microsoft.com/office/powerpoint/2010/main" val="9077185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noChangeAspect="1" noChangeArrowheads="1"/>
          </p:cNvSpPr>
          <p:nvPr/>
        </p:nvSpPr>
        <p:spPr bwMode="auto">
          <a:xfrm>
            <a:off x="76200" y="560388"/>
            <a:ext cx="8845550" cy="448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2291" name="Text Box 2"/>
          <p:cNvSpPr txBox="1">
            <a:spLocks noChangeArrowheads="1"/>
          </p:cNvSpPr>
          <p:nvPr/>
        </p:nvSpPr>
        <p:spPr bwMode="auto">
          <a:xfrm>
            <a:off x="176212" y="5756093"/>
            <a:ext cx="8645525" cy="475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r>
              <a:rPr lang="en-US" altLang="de-DE" sz="1600" dirty="0" smtClean="0">
                <a:solidFill>
                  <a:srgbClr val="000000"/>
                </a:solidFill>
              </a:rPr>
              <a:t>Differences in the CC impacts on costs of food (COF) combined with the projected hunger index.</a:t>
            </a:r>
            <a:endParaRPr lang="en-US" altLang="de-DE" sz="1600" dirty="0">
              <a:solidFill>
                <a:srgbClr val="000000"/>
              </a:solidFill>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0" y="21332"/>
            <a:ext cx="6332220" cy="5756910"/>
          </a:xfrm>
          <a:prstGeom prst="rect">
            <a:avLst/>
          </a:prstGeom>
        </p:spPr>
      </p:pic>
      <p:sp>
        <p:nvSpPr>
          <p:cNvPr id="5" name="TextBox 4"/>
          <p:cNvSpPr txBox="1"/>
          <p:nvPr/>
        </p:nvSpPr>
        <p:spPr>
          <a:xfrm>
            <a:off x="2843808" y="2204864"/>
            <a:ext cx="971741" cy="461665"/>
          </a:xfrm>
          <a:prstGeom prst="rect">
            <a:avLst/>
          </a:prstGeom>
          <a:solidFill>
            <a:schemeClr val="bg1"/>
          </a:solidFill>
        </p:spPr>
        <p:txBody>
          <a:bodyPr wrap="none" rtlCol="0">
            <a:spAutoFit/>
          </a:bodyPr>
          <a:lstStyle/>
          <a:p>
            <a:r>
              <a:rPr lang="de-DE" dirty="0" smtClean="0">
                <a:solidFill>
                  <a:schemeClr val="tx1"/>
                </a:solidFill>
              </a:rPr>
              <a:t>SSP4</a:t>
            </a:r>
            <a:endParaRPr lang="de-DE" dirty="0">
              <a:solidFill>
                <a:schemeClr val="tx1"/>
              </a:solidFill>
            </a:endParaRPr>
          </a:p>
        </p:txBody>
      </p:sp>
      <p:sp>
        <p:nvSpPr>
          <p:cNvPr id="6" name="TextBox 5"/>
          <p:cNvSpPr txBox="1"/>
          <p:nvPr/>
        </p:nvSpPr>
        <p:spPr>
          <a:xfrm>
            <a:off x="2825377" y="4815830"/>
            <a:ext cx="971741" cy="461665"/>
          </a:xfrm>
          <a:prstGeom prst="rect">
            <a:avLst/>
          </a:prstGeom>
          <a:solidFill>
            <a:schemeClr val="bg1"/>
          </a:solidFill>
        </p:spPr>
        <p:txBody>
          <a:bodyPr wrap="none" rtlCol="0">
            <a:spAutoFit/>
          </a:bodyPr>
          <a:lstStyle/>
          <a:p>
            <a:r>
              <a:rPr lang="de-DE" dirty="0" smtClean="0">
                <a:solidFill>
                  <a:schemeClr val="tx1"/>
                </a:solidFill>
              </a:rPr>
              <a:t>SSP5</a:t>
            </a:r>
            <a:endParaRPr lang="de-DE" dirty="0">
              <a:solidFill>
                <a:schemeClr val="tx1"/>
              </a:solidFill>
            </a:endParaRPr>
          </a:p>
        </p:txBody>
      </p:sp>
      <p:sp>
        <p:nvSpPr>
          <p:cNvPr id="2" name="TextBox 1"/>
          <p:cNvSpPr txBox="1"/>
          <p:nvPr/>
        </p:nvSpPr>
        <p:spPr>
          <a:xfrm>
            <a:off x="6588224" y="560388"/>
            <a:ext cx="870751" cy="461665"/>
          </a:xfrm>
          <a:prstGeom prst="rect">
            <a:avLst/>
          </a:prstGeom>
          <a:noFill/>
        </p:spPr>
        <p:txBody>
          <a:bodyPr wrap="none" rtlCol="0">
            <a:spAutoFit/>
          </a:bodyPr>
          <a:lstStyle/>
          <a:p>
            <a:r>
              <a:rPr lang="de-DE" dirty="0" smtClean="0">
                <a:solidFill>
                  <a:schemeClr val="tx1"/>
                </a:solidFill>
              </a:rPr>
              <a:t>2030</a:t>
            </a:r>
            <a:endParaRPr lang="de-DE" dirty="0">
              <a:solidFill>
                <a:schemeClr val="tx1"/>
              </a:solidFill>
            </a:endParaRPr>
          </a:p>
        </p:txBody>
      </p:sp>
      <p:sp>
        <p:nvSpPr>
          <p:cNvPr id="3" name="TextBox 2"/>
          <p:cNvSpPr txBox="1"/>
          <p:nvPr/>
        </p:nvSpPr>
        <p:spPr>
          <a:xfrm>
            <a:off x="5098146" y="3338348"/>
            <a:ext cx="1258678" cy="307777"/>
          </a:xfrm>
          <a:prstGeom prst="rect">
            <a:avLst/>
          </a:prstGeom>
          <a:solidFill>
            <a:schemeClr val="bg1"/>
          </a:solidFill>
        </p:spPr>
        <p:txBody>
          <a:bodyPr wrap="none" rtlCol="0">
            <a:spAutoFit/>
          </a:bodyPr>
          <a:lstStyle/>
          <a:p>
            <a:r>
              <a:rPr lang="de-DE" sz="1400" dirty="0" smtClean="0">
                <a:solidFill>
                  <a:schemeClr val="tx1"/>
                </a:solidFill>
              </a:rPr>
              <a:t>Hunger Index</a:t>
            </a:r>
            <a:endParaRPr lang="de-DE" sz="1400" dirty="0">
              <a:solidFill>
                <a:schemeClr val="tx1"/>
              </a:solidFill>
            </a:endParaRPr>
          </a:p>
        </p:txBody>
      </p:sp>
      <p:sp>
        <p:nvSpPr>
          <p:cNvPr id="9" name="TextBox 8"/>
          <p:cNvSpPr txBox="1"/>
          <p:nvPr/>
        </p:nvSpPr>
        <p:spPr>
          <a:xfrm rot="16200000">
            <a:off x="4167874" y="2497252"/>
            <a:ext cx="1359668" cy="338554"/>
          </a:xfrm>
          <a:prstGeom prst="rect">
            <a:avLst/>
          </a:prstGeom>
          <a:solidFill>
            <a:schemeClr val="bg1"/>
          </a:solidFill>
        </p:spPr>
        <p:txBody>
          <a:bodyPr wrap="none" rtlCol="0">
            <a:spAutoFit/>
          </a:bodyPr>
          <a:lstStyle/>
          <a:p>
            <a:r>
              <a:rPr lang="de-DE" sz="1600" dirty="0" smtClean="0">
                <a:solidFill>
                  <a:schemeClr val="tx1"/>
                </a:solidFill>
              </a:rPr>
              <a:t>Cost of Food</a:t>
            </a:r>
            <a:endParaRPr lang="de-DE"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noChangeAspect="1" noChangeArrowheads="1"/>
          </p:cNvSpPr>
          <p:nvPr/>
        </p:nvSpPr>
        <p:spPr bwMode="auto">
          <a:xfrm>
            <a:off x="76200" y="560388"/>
            <a:ext cx="8845550" cy="448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
        <p:nvSpPr>
          <p:cNvPr id="12292" name="Text Box 3"/>
          <p:cNvSpPr txBox="1">
            <a:spLocks noChangeArrowheads="1"/>
          </p:cNvSpPr>
          <p:nvPr/>
        </p:nvSpPr>
        <p:spPr bwMode="auto">
          <a:xfrm>
            <a:off x="460375" y="116632"/>
            <a:ext cx="8228013"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b="1" dirty="0" smtClean="0">
                <a:solidFill>
                  <a:srgbClr val="000000"/>
                </a:solidFill>
              </a:rPr>
              <a:t>Spatially explicit population</a:t>
            </a:r>
            <a:endParaRPr lang="en-US" altLang="de-DE" b="1"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152" y="729144"/>
            <a:ext cx="5920892" cy="493210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424" y="3761370"/>
            <a:ext cx="2387728" cy="2170884"/>
          </a:xfrm>
          <a:prstGeom prst="rect">
            <a:avLst/>
          </a:prstGeom>
        </p:spPr>
      </p:pic>
      <p:sp>
        <p:nvSpPr>
          <p:cNvPr id="6" name="TextBox 5"/>
          <p:cNvSpPr txBox="1"/>
          <p:nvPr/>
        </p:nvSpPr>
        <p:spPr>
          <a:xfrm rot="5400000">
            <a:off x="7122909" y="1840073"/>
            <a:ext cx="971741" cy="461665"/>
          </a:xfrm>
          <a:prstGeom prst="rect">
            <a:avLst/>
          </a:prstGeom>
          <a:solidFill>
            <a:schemeClr val="bg1"/>
          </a:solidFill>
        </p:spPr>
        <p:txBody>
          <a:bodyPr wrap="none" rtlCol="0">
            <a:spAutoFit/>
          </a:bodyPr>
          <a:lstStyle/>
          <a:p>
            <a:r>
              <a:rPr lang="de-DE" dirty="0" smtClean="0">
                <a:solidFill>
                  <a:schemeClr val="tx1"/>
                </a:solidFill>
              </a:rPr>
              <a:t>SSP4</a:t>
            </a:r>
            <a:endParaRPr lang="de-DE" dirty="0">
              <a:solidFill>
                <a:schemeClr val="tx1"/>
              </a:solidFill>
            </a:endParaRPr>
          </a:p>
        </p:txBody>
      </p:sp>
      <p:sp>
        <p:nvSpPr>
          <p:cNvPr id="7" name="TextBox 6"/>
          <p:cNvSpPr txBox="1"/>
          <p:nvPr/>
        </p:nvSpPr>
        <p:spPr>
          <a:xfrm rot="5400000">
            <a:off x="7122909" y="4207493"/>
            <a:ext cx="971741" cy="461665"/>
          </a:xfrm>
          <a:prstGeom prst="rect">
            <a:avLst/>
          </a:prstGeom>
          <a:solidFill>
            <a:schemeClr val="bg1"/>
          </a:solidFill>
        </p:spPr>
        <p:txBody>
          <a:bodyPr wrap="none" rtlCol="0">
            <a:spAutoFit/>
          </a:bodyPr>
          <a:lstStyle/>
          <a:p>
            <a:r>
              <a:rPr lang="de-DE" dirty="0" smtClean="0">
                <a:solidFill>
                  <a:schemeClr val="tx1"/>
                </a:solidFill>
              </a:rPr>
              <a:t>SSP5</a:t>
            </a:r>
            <a:endParaRPr lang="de-DE" dirty="0">
              <a:solidFill>
                <a:schemeClr val="tx1"/>
              </a:solidFill>
            </a:endParaRPr>
          </a:p>
        </p:txBody>
      </p:sp>
    </p:spTree>
    <p:extLst>
      <p:ext uri="{BB962C8B-B14F-4D97-AF65-F5344CB8AC3E}">
        <p14:creationId xmlns:p14="http://schemas.microsoft.com/office/powerpoint/2010/main" val="2039833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Methodology</a:t>
            </a:r>
          </a:p>
        </p:txBody>
      </p:sp>
      <p:sp>
        <p:nvSpPr>
          <p:cNvPr id="5123" name="Rectangle 2"/>
          <p:cNvSpPr>
            <a:spLocks noGrp="1" noChangeArrowheads="1"/>
          </p:cNvSpPr>
          <p:nvPr>
            <p:ph type="body" idx="4294967295"/>
          </p:nvPr>
        </p:nvSpPr>
        <p:spPr>
          <a:xfrm>
            <a:off x="304800" y="170080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
        <p:nvSpPr>
          <p:cNvPr id="5124" name="Text Box 3"/>
          <p:cNvSpPr txBox="1">
            <a:spLocks noChangeArrowheads="1"/>
          </p:cNvSpPr>
          <p:nvPr/>
        </p:nvSpPr>
        <p:spPr bwMode="auto">
          <a:xfrm>
            <a:off x="500361" y="1700808"/>
            <a:ext cx="8390668" cy="2591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9pPr>
          </a:lstStyle>
          <a:p>
            <a:pPr marL="0" indent="0">
              <a:spcBef>
                <a:spcPts val="600"/>
              </a:spcBef>
            </a:pPr>
            <a:r>
              <a:rPr lang="en-US" altLang="de-DE" dirty="0" smtClean="0">
                <a:solidFill>
                  <a:srgbClr val="000000"/>
                </a:solidFill>
              </a:rPr>
              <a:t>Combining three data sets:</a:t>
            </a:r>
          </a:p>
          <a:p>
            <a:pPr marL="457200" indent="-457200">
              <a:spcBef>
                <a:spcPts val="600"/>
              </a:spcBef>
              <a:buFont typeface="+mj-lt"/>
              <a:buAutoNum type="arabicPeriod"/>
            </a:pPr>
            <a:r>
              <a:rPr lang="en-US" altLang="de-DE" dirty="0" smtClean="0">
                <a:solidFill>
                  <a:srgbClr val="000000"/>
                </a:solidFill>
              </a:rPr>
              <a:t>Spatially </a:t>
            </a:r>
            <a:r>
              <a:rPr lang="en-US" altLang="de-DE" dirty="0">
                <a:solidFill>
                  <a:srgbClr val="000000"/>
                </a:solidFill>
              </a:rPr>
              <a:t>explicit </a:t>
            </a:r>
            <a:r>
              <a:rPr lang="en-US" altLang="de-DE" dirty="0" smtClean="0">
                <a:solidFill>
                  <a:srgbClr val="000000"/>
                </a:solidFill>
              </a:rPr>
              <a:t>model </a:t>
            </a:r>
            <a:r>
              <a:rPr lang="en-US" altLang="de-DE" dirty="0">
                <a:solidFill>
                  <a:srgbClr val="000000"/>
                </a:solidFill>
              </a:rPr>
              <a:t>based indicators: </a:t>
            </a:r>
            <a:r>
              <a:rPr lang="en-US" altLang="de-DE" dirty="0" smtClean="0">
                <a:solidFill>
                  <a:srgbClr val="000000"/>
                </a:solidFill>
              </a:rPr>
              <a:t>           </a:t>
            </a:r>
            <a:r>
              <a:rPr lang="en-US" altLang="de-DE" i="1" dirty="0" smtClean="0">
                <a:solidFill>
                  <a:srgbClr val="000000"/>
                </a:solidFill>
              </a:rPr>
              <a:t>biophysical yield, production amount, costs of food</a:t>
            </a:r>
          </a:p>
          <a:p>
            <a:pPr marL="457200" indent="-457200">
              <a:spcBef>
                <a:spcPts val="600"/>
              </a:spcBef>
              <a:buFont typeface="+mj-lt"/>
              <a:buAutoNum type="arabicPeriod"/>
            </a:pPr>
            <a:r>
              <a:rPr lang="en-US" altLang="de-DE" dirty="0" smtClean="0">
                <a:solidFill>
                  <a:srgbClr val="000000"/>
                </a:solidFill>
              </a:rPr>
              <a:t>Spatially </a:t>
            </a:r>
            <a:r>
              <a:rPr lang="en-US" altLang="de-DE" dirty="0">
                <a:solidFill>
                  <a:srgbClr val="000000"/>
                </a:solidFill>
              </a:rPr>
              <a:t>explicit hunger </a:t>
            </a:r>
            <a:r>
              <a:rPr lang="en-US" altLang="de-DE" dirty="0" smtClean="0">
                <a:solidFill>
                  <a:srgbClr val="000000"/>
                </a:solidFill>
              </a:rPr>
              <a:t>index</a:t>
            </a:r>
            <a:r>
              <a:rPr lang="en-US" altLang="de-DE" i="1" dirty="0" smtClean="0">
                <a:solidFill>
                  <a:srgbClr val="000000"/>
                </a:solidFill>
              </a:rPr>
              <a:t> </a:t>
            </a:r>
          </a:p>
          <a:p>
            <a:pPr marL="457200" indent="-457200">
              <a:spcBef>
                <a:spcPts val="600"/>
              </a:spcBef>
              <a:buFont typeface="+mj-lt"/>
              <a:buAutoNum type="arabicPeriod"/>
            </a:pPr>
            <a:r>
              <a:rPr lang="en-US" altLang="de-DE" dirty="0" smtClean="0">
                <a:solidFill>
                  <a:srgbClr val="000000"/>
                </a:solidFill>
              </a:rPr>
              <a:t>Spatially </a:t>
            </a:r>
            <a:r>
              <a:rPr lang="en-US" altLang="de-DE" dirty="0">
                <a:solidFill>
                  <a:srgbClr val="000000"/>
                </a:solidFill>
              </a:rPr>
              <a:t>explicit population</a:t>
            </a:r>
          </a:p>
          <a:p>
            <a:pPr>
              <a:spcBef>
                <a:spcPts val="600"/>
              </a:spcBef>
              <a:buFont typeface="Arial" charset="0"/>
              <a:buNone/>
            </a:pPr>
            <a:endParaRPr lang="en-US" altLang="de-DE" dirty="0">
              <a:solidFill>
                <a:srgbClr val="000000"/>
              </a:solidFill>
            </a:endParaRPr>
          </a:p>
        </p:txBody>
      </p:sp>
    </p:spTree>
    <p:extLst>
      <p:ext uri="{BB962C8B-B14F-4D97-AF65-F5344CB8AC3E}">
        <p14:creationId xmlns:p14="http://schemas.microsoft.com/office/powerpoint/2010/main" val="3900391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3615051"/>
              </p:ext>
            </p:extLst>
          </p:nvPr>
        </p:nvGraphicFramePr>
        <p:xfrm>
          <a:off x="395536" y="2492896"/>
          <a:ext cx="8352928" cy="3052636"/>
        </p:xfrm>
        <a:graphic>
          <a:graphicData uri="http://schemas.openxmlformats.org/drawingml/2006/table">
            <a:tbl>
              <a:tblPr firstRow="1" bandRow="1">
                <a:tableStyleId>{5C22544A-7EE6-4342-B048-85BDC9FD1C3A}</a:tableStyleId>
              </a:tblPr>
              <a:tblGrid>
                <a:gridCol w="1044116"/>
                <a:gridCol w="1044116"/>
                <a:gridCol w="1044116"/>
                <a:gridCol w="1044116"/>
                <a:gridCol w="1044116"/>
                <a:gridCol w="1044116"/>
                <a:gridCol w="1044116"/>
                <a:gridCol w="1044116"/>
              </a:tblGrid>
              <a:tr h="143381">
                <a:tc>
                  <a:txBody>
                    <a:bodyPr/>
                    <a:lstStyle/>
                    <a:p>
                      <a:endParaRPr lang="de-DE" dirty="0"/>
                    </a:p>
                  </a:txBody>
                  <a:tcPr/>
                </a:tc>
                <a:tc>
                  <a:txBody>
                    <a:bodyPr/>
                    <a:lstStyle/>
                    <a:p>
                      <a:endParaRPr lang="de-DE" dirty="0"/>
                    </a:p>
                  </a:txBody>
                  <a:tcPr/>
                </a:tc>
                <a:tc gridSpan="3">
                  <a:txBody>
                    <a:bodyPr/>
                    <a:lstStyle/>
                    <a:p>
                      <a:pPr algn="ctr"/>
                      <a:r>
                        <a:rPr lang="de-DE" dirty="0" smtClean="0"/>
                        <a:t>SSP4</a:t>
                      </a:r>
                      <a:endParaRPr lang="de-DE" dirty="0"/>
                    </a:p>
                  </a:txBody>
                  <a:tcPr/>
                </a:tc>
                <a:tc hMerge="1">
                  <a:txBody>
                    <a:bodyPr/>
                    <a:lstStyle/>
                    <a:p>
                      <a:endParaRPr lang="de-DE" dirty="0"/>
                    </a:p>
                  </a:txBody>
                  <a:tcPr/>
                </a:tc>
                <a:tc hMerge="1">
                  <a:txBody>
                    <a:bodyPr/>
                    <a:lstStyle/>
                    <a:p>
                      <a:endParaRPr lang="de-DE" dirty="0"/>
                    </a:p>
                  </a:txBody>
                  <a:tcPr/>
                </a:tc>
                <a:tc gridSpan="3">
                  <a:txBody>
                    <a:bodyPr/>
                    <a:lstStyle/>
                    <a:p>
                      <a:pPr algn="ctr"/>
                      <a:r>
                        <a:rPr lang="de-DE" dirty="0" smtClean="0"/>
                        <a:t>SSP5</a:t>
                      </a:r>
                      <a:endParaRPr lang="de-DE" dirty="0"/>
                    </a:p>
                  </a:txBody>
                  <a:tcPr/>
                </a:tc>
                <a:tc hMerge="1">
                  <a:txBody>
                    <a:bodyPr/>
                    <a:lstStyle/>
                    <a:p>
                      <a:endParaRPr lang="de-DE" dirty="0"/>
                    </a:p>
                  </a:txBody>
                  <a:tcPr/>
                </a:tc>
                <a:tc hMerge="1">
                  <a:txBody>
                    <a:bodyPr/>
                    <a:lstStyle/>
                    <a:p>
                      <a:endParaRPr lang="de-DE" dirty="0"/>
                    </a:p>
                  </a:txBody>
                  <a:tcPr/>
                </a:tc>
              </a:tr>
              <a:tr h="421248">
                <a:tc>
                  <a:txBody>
                    <a:bodyPr/>
                    <a:lstStyle/>
                    <a:p>
                      <a:endParaRPr lang="de-DE" dirty="0"/>
                    </a:p>
                  </a:txBody>
                  <a:tcPr/>
                </a:tc>
                <a:tc>
                  <a:txBody>
                    <a:bodyPr/>
                    <a:lstStyle/>
                    <a:p>
                      <a:endParaRPr lang="de-DE" dirty="0"/>
                    </a:p>
                  </a:txBody>
                  <a:tcPr/>
                </a:tc>
                <a:tc gridSpan="6">
                  <a:txBody>
                    <a:bodyPr/>
                    <a:lstStyle/>
                    <a:p>
                      <a:pPr algn="ctr"/>
                      <a:r>
                        <a:rPr lang="de-DE" sz="2000" dirty="0" smtClean="0"/>
                        <a:t>Hunger index</a:t>
                      </a:r>
                      <a:endParaRPr lang="de-DE" sz="2000"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r>
              <a:tr h="370840">
                <a:tc rowSpan="5">
                  <a:txBody>
                    <a:bodyPr/>
                    <a:lstStyle/>
                    <a:p>
                      <a:endParaRPr lang="de-DE" dirty="0"/>
                    </a:p>
                  </a:txBody>
                  <a:tcPr/>
                </a:tc>
                <a:tc>
                  <a:txBody>
                    <a:bodyPr/>
                    <a:lstStyle/>
                    <a:p>
                      <a:endParaRPr lang="de-DE" dirty="0"/>
                    </a:p>
                  </a:txBody>
                  <a:tcPr/>
                </a:tc>
                <a:tc>
                  <a:txBody>
                    <a:bodyPr/>
                    <a:lstStyle/>
                    <a:p>
                      <a:pPr algn="ctr">
                        <a:lnSpc>
                          <a:spcPct val="115000"/>
                        </a:lnSpc>
                        <a:spcAft>
                          <a:spcPts val="0"/>
                        </a:spcAft>
                      </a:pPr>
                      <a:r>
                        <a:rPr lang="de-DE" sz="1600" dirty="0" smtClean="0">
                          <a:effectLst/>
                        </a:rPr>
                        <a:t>Serious</a:t>
                      </a:r>
                      <a:endParaRPr lang="de-DE" sz="1600" dirty="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600" dirty="0" smtClean="0">
                          <a:effectLst/>
                        </a:rPr>
                        <a:t>Alarming</a:t>
                      </a:r>
                      <a:endParaRPr lang="de-DE" sz="1600" dirty="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600" dirty="0" smtClean="0">
                          <a:effectLst/>
                        </a:rPr>
                        <a:t>Extremely Alarming</a:t>
                      </a:r>
                      <a:endParaRPr lang="de-DE" sz="1600" dirty="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600" dirty="0" smtClean="0">
                          <a:effectLst/>
                        </a:rPr>
                        <a:t>Serious</a:t>
                      </a:r>
                      <a:endParaRPr lang="de-DE" sz="1600" dirty="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600" dirty="0" smtClean="0">
                          <a:effectLst/>
                        </a:rPr>
                        <a:t>Alarming</a:t>
                      </a:r>
                      <a:endParaRPr lang="de-DE" sz="1600" dirty="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600" dirty="0" smtClean="0">
                          <a:effectLst/>
                        </a:rPr>
                        <a:t>Extremely Alarming</a:t>
                      </a:r>
                      <a:endParaRPr lang="de-DE" sz="1600" dirty="0">
                        <a:effectLst/>
                        <a:latin typeface="Cambria"/>
                        <a:ea typeface="Times New Roman"/>
                        <a:cs typeface="Times New Roman"/>
                      </a:endParaRPr>
                    </a:p>
                  </a:txBody>
                  <a:tcPr marL="7861" marR="7861" marT="7861" marB="7861" anchor="ctr"/>
                </a:tc>
              </a:tr>
              <a:tr h="370840">
                <a:tc vMerge="1">
                  <a:txBody>
                    <a:bodyPr/>
                    <a:lstStyle/>
                    <a:p>
                      <a:endParaRPr lang="de-DE" dirty="0"/>
                    </a:p>
                  </a:txBody>
                  <a:tcPr/>
                </a:tc>
                <a:tc>
                  <a:txBody>
                    <a:bodyPr/>
                    <a:lstStyle/>
                    <a:p>
                      <a:r>
                        <a:rPr lang="de-DE" sz="1600" dirty="0" smtClean="0"/>
                        <a:t>SSA</a:t>
                      </a:r>
                      <a:endParaRPr lang="de-DE" sz="1600" dirty="0"/>
                    </a:p>
                  </a:txBody>
                  <a:tcPr/>
                </a:tc>
                <a:tc>
                  <a:txBody>
                    <a:bodyPr/>
                    <a:lstStyle/>
                    <a:p>
                      <a:endParaRPr lang="de-DE" sz="1600" dirty="0"/>
                    </a:p>
                  </a:txBody>
                  <a:tcPr/>
                </a:tc>
                <a:tc>
                  <a:txBody>
                    <a:bodyPr/>
                    <a:lstStyle/>
                    <a:p>
                      <a:endParaRPr lang="de-DE" sz="1600"/>
                    </a:p>
                  </a:txBody>
                  <a:tcPr/>
                </a:tc>
                <a:tc>
                  <a:txBody>
                    <a:bodyPr/>
                    <a:lstStyle/>
                    <a:p>
                      <a:endParaRPr lang="de-DE" sz="1600" dirty="0"/>
                    </a:p>
                  </a:txBody>
                  <a:tcPr/>
                </a:tc>
                <a:tc>
                  <a:txBody>
                    <a:bodyPr/>
                    <a:lstStyle/>
                    <a:p>
                      <a:endParaRPr lang="de-DE" sz="1600"/>
                    </a:p>
                  </a:txBody>
                  <a:tcPr/>
                </a:tc>
                <a:tc>
                  <a:txBody>
                    <a:bodyPr/>
                    <a:lstStyle/>
                    <a:p>
                      <a:endParaRPr lang="de-DE" sz="1600"/>
                    </a:p>
                  </a:txBody>
                  <a:tcPr/>
                </a:tc>
                <a:tc>
                  <a:txBody>
                    <a:bodyPr/>
                    <a:lstStyle/>
                    <a:p>
                      <a:endParaRPr lang="de-DE" sz="1600"/>
                    </a:p>
                  </a:txBody>
                  <a:tcPr/>
                </a:tc>
              </a:tr>
              <a:tr h="370840">
                <a:tc vMerge="1">
                  <a:txBody>
                    <a:bodyPr/>
                    <a:lstStyle/>
                    <a:p>
                      <a:pPr>
                        <a:lnSpc>
                          <a:spcPct val="115000"/>
                        </a:lnSpc>
                        <a:spcAft>
                          <a:spcPts val="0"/>
                        </a:spcAft>
                      </a:pPr>
                      <a:endParaRPr lang="de-DE" sz="1600" dirty="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600" dirty="0" smtClean="0">
                          <a:effectLst/>
                        </a:rPr>
                        <a:t>Serious</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205</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224</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a:effectLst/>
                        </a:rPr>
                        <a:t>28</a:t>
                      </a:r>
                      <a:endParaRPr lang="de-DE" sz="16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164</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a:effectLst/>
                        </a:rPr>
                        <a:t>8</a:t>
                      </a:r>
                      <a:endParaRPr lang="de-DE" sz="16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a:effectLst/>
                        </a:rPr>
                        <a:t>3</a:t>
                      </a:r>
                      <a:endParaRPr lang="de-DE" sz="1600">
                        <a:effectLst/>
                        <a:latin typeface="Cambria"/>
                        <a:ea typeface="Times New Roman"/>
                        <a:cs typeface="Times New Roman"/>
                      </a:endParaRPr>
                    </a:p>
                  </a:txBody>
                  <a:tcPr marL="7861" marR="7861" marT="7861" marB="7861" anchor="ctr"/>
                </a:tc>
              </a:tr>
              <a:tr h="370840">
                <a:tc vMerge="1">
                  <a:txBody>
                    <a:bodyPr/>
                    <a:lstStyle/>
                    <a:p>
                      <a:pPr>
                        <a:lnSpc>
                          <a:spcPct val="115000"/>
                        </a:lnSpc>
                        <a:spcAft>
                          <a:spcPts val="0"/>
                        </a:spcAft>
                      </a:pPr>
                      <a:endParaRPr lang="de-DE" sz="1600" dirty="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600" dirty="0" smtClean="0">
                          <a:effectLst/>
                        </a:rPr>
                        <a:t>High</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9</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14</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0</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26</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16</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0</a:t>
                      </a:r>
                      <a:endParaRPr lang="de-DE" sz="1600" dirty="0">
                        <a:effectLst/>
                        <a:latin typeface="Cambria"/>
                        <a:ea typeface="Times New Roman"/>
                        <a:cs typeface="Times New Roman"/>
                      </a:endParaRPr>
                    </a:p>
                  </a:txBody>
                  <a:tcPr marL="7861" marR="7861" marT="7861" marB="7861" anchor="ctr"/>
                </a:tc>
              </a:tr>
              <a:tr h="370840">
                <a:tc vMerge="1">
                  <a:txBody>
                    <a:bodyPr/>
                    <a:lstStyle/>
                    <a:p>
                      <a:pPr>
                        <a:lnSpc>
                          <a:spcPct val="115000"/>
                        </a:lnSpc>
                        <a:spcAft>
                          <a:spcPts val="0"/>
                        </a:spcAft>
                      </a:pPr>
                      <a:endParaRPr lang="de-DE" sz="1600" dirty="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600" dirty="0" smtClean="0">
                          <a:effectLst/>
                        </a:rPr>
                        <a:t>Extremely   high </a:t>
                      </a:r>
                    </a:p>
                  </a:txBody>
                  <a:tcPr marL="7861" marR="7861" marT="7861" marB="7861" anchor="ctr"/>
                </a:tc>
                <a:tc>
                  <a:txBody>
                    <a:bodyPr/>
                    <a:lstStyle/>
                    <a:p>
                      <a:pPr algn="r">
                        <a:lnSpc>
                          <a:spcPct val="115000"/>
                        </a:lnSpc>
                        <a:spcAft>
                          <a:spcPts val="0"/>
                        </a:spcAft>
                      </a:pPr>
                      <a:r>
                        <a:rPr lang="de-DE" sz="1600" dirty="0">
                          <a:effectLst/>
                        </a:rPr>
                        <a:t>13</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81</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16</a:t>
                      </a:r>
                      <a:endParaRPr lang="de-DE" sz="1600" dirty="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a:effectLst/>
                        </a:rPr>
                        <a:t>33</a:t>
                      </a:r>
                      <a:endParaRPr lang="de-DE" sz="16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a:effectLst/>
                        </a:rPr>
                        <a:t>2</a:t>
                      </a:r>
                      <a:endParaRPr lang="de-DE" sz="16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600" dirty="0">
                          <a:effectLst/>
                        </a:rPr>
                        <a:t>0</a:t>
                      </a:r>
                      <a:endParaRPr lang="de-DE" sz="1600" dirty="0">
                        <a:effectLst/>
                        <a:latin typeface="Cambria"/>
                        <a:ea typeface="Times New Roman"/>
                        <a:cs typeface="Times New Roman"/>
                      </a:endParaRPr>
                    </a:p>
                  </a:txBody>
                  <a:tcPr marL="7861" marR="7861" marT="7861" marB="7861" anchor="ctr"/>
                </a:tc>
              </a:tr>
            </a:tbl>
          </a:graphicData>
        </a:graphic>
      </p:graphicFrame>
      <p:sp>
        <p:nvSpPr>
          <p:cNvPr id="6" name="TextBox 5"/>
          <p:cNvSpPr txBox="1"/>
          <p:nvPr/>
        </p:nvSpPr>
        <p:spPr>
          <a:xfrm rot="16200000">
            <a:off x="-131065" y="3820741"/>
            <a:ext cx="2034531" cy="707886"/>
          </a:xfrm>
          <a:prstGeom prst="rect">
            <a:avLst/>
          </a:prstGeom>
          <a:noFill/>
        </p:spPr>
        <p:txBody>
          <a:bodyPr wrap="none" rtlCol="0">
            <a:spAutoFit/>
          </a:bodyPr>
          <a:lstStyle/>
          <a:p>
            <a:r>
              <a:rPr lang="de-DE" sz="2000" dirty="0" smtClean="0">
                <a:solidFill>
                  <a:schemeClr val="tx1"/>
                </a:solidFill>
              </a:rPr>
              <a:t>Impact of CC on</a:t>
            </a:r>
          </a:p>
          <a:p>
            <a:r>
              <a:rPr lang="de-DE" sz="2000" dirty="0" smtClean="0">
                <a:solidFill>
                  <a:schemeClr val="tx1"/>
                </a:solidFill>
              </a:rPr>
              <a:t>costs of food</a:t>
            </a:r>
            <a:endParaRPr lang="de-DE" sz="2000" dirty="0">
              <a:solidFill>
                <a:schemeClr val="tx1"/>
              </a:solidFill>
            </a:endParaRPr>
          </a:p>
        </p:txBody>
      </p:sp>
      <p:sp>
        <p:nvSpPr>
          <p:cNvPr id="8" name="TextBox 7"/>
          <p:cNvSpPr txBox="1"/>
          <p:nvPr/>
        </p:nvSpPr>
        <p:spPr>
          <a:xfrm>
            <a:off x="390071" y="692696"/>
            <a:ext cx="8077917" cy="830997"/>
          </a:xfrm>
          <a:prstGeom prst="rect">
            <a:avLst/>
          </a:prstGeom>
          <a:noFill/>
        </p:spPr>
        <p:txBody>
          <a:bodyPr wrap="none" rtlCol="0">
            <a:spAutoFit/>
          </a:bodyPr>
          <a:lstStyle/>
          <a:p>
            <a:pPr algn="ctr"/>
            <a:r>
              <a:rPr lang="de-DE" dirty="0" smtClean="0">
                <a:solidFill>
                  <a:schemeClr val="tx1"/>
                </a:solidFill>
              </a:rPr>
              <a:t>Affected people in Mio. by changes of COF in the different</a:t>
            </a:r>
          </a:p>
          <a:p>
            <a:pPr algn="ctr"/>
            <a:r>
              <a:rPr lang="de-DE" dirty="0" smtClean="0">
                <a:solidFill>
                  <a:schemeClr val="tx1"/>
                </a:solidFill>
              </a:rPr>
              <a:t> hunger index categories for Sub-Saharan Africa </a:t>
            </a:r>
          </a:p>
        </p:txBody>
      </p:sp>
    </p:spTree>
    <p:extLst>
      <p:ext uri="{BB962C8B-B14F-4D97-AF65-F5344CB8AC3E}">
        <p14:creationId xmlns:p14="http://schemas.microsoft.com/office/powerpoint/2010/main" val="1203472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828675"/>
            <a:ext cx="6480175" cy="4518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2"/>
          <p:cNvSpPr>
            <a:spLocks noGrp="1" noChangeArrowheads="1"/>
          </p:cNvSpPr>
          <p:nvPr>
            <p:ph type="title" idx="4294967295"/>
          </p:nvPr>
        </p:nvSpPr>
        <p:spPr>
          <a:xfrm>
            <a:off x="620713" y="990600"/>
            <a:ext cx="8229600" cy="1144588"/>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smtClean="0">
                <a:solidFill>
                  <a:srgbClr val="FFFFFF"/>
                </a:solidFill>
              </a:rPr>
              <a:t>Thank you!</a:t>
            </a:r>
            <a:br>
              <a:rPr lang="en-US" altLang="de-DE" smtClean="0">
                <a:solidFill>
                  <a:srgbClr val="FFFFFF"/>
                </a:solidFill>
              </a:rPr>
            </a:br>
            <a:endParaRPr lang="en-US" altLang="de-DE" smtClean="0">
              <a:solidFill>
                <a:srgbClr val="FFFFFF"/>
              </a:solidFill>
            </a:endParaRPr>
          </a:p>
        </p:txBody>
      </p:sp>
      <p:sp>
        <p:nvSpPr>
          <p:cNvPr id="14340" name="Text Box 3"/>
          <p:cNvSpPr txBox="1">
            <a:spLocks noChangeArrowheads="1"/>
          </p:cNvSpPr>
          <p:nvPr/>
        </p:nvSpPr>
        <p:spPr bwMode="auto">
          <a:xfrm>
            <a:off x="4170363" y="4822825"/>
            <a:ext cx="3603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r>
              <a:rPr lang="en-US" altLang="de-DE">
                <a:solidFill>
                  <a:srgbClr val="FFFFFF"/>
                </a:solidFill>
              </a:rPr>
              <a:t>biewald@pik-potsdam.de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Quantified SSP specifications for MAgPIE</a:t>
            </a:r>
            <a:endParaRPr lang="de-D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9529371"/>
              </p:ext>
            </p:extLst>
          </p:nvPr>
        </p:nvGraphicFramePr>
        <p:xfrm>
          <a:off x="864448" y="1341439"/>
          <a:ext cx="7484953" cy="4669026"/>
        </p:xfrm>
        <a:graphic>
          <a:graphicData uri="http://schemas.openxmlformats.org/drawingml/2006/table">
            <a:tbl>
              <a:tblPr firstRow="1" firstCol="1" bandRow="1">
                <a:tableStyleId>{5C22544A-7EE6-4342-B048-85BDC9FD1C3A}</a:tableStyleId>
              </a:tblPr>
              <a:tblGrid>
                <a:gridCol w="1069279"/>
                <a:gridCol w="1069279"/>
                <a:gridCol w="1069279"/>
                <a:gridCol w="1069279"/>
                <a:gridCol w="1069279"/>
                <a:gridCol w="1069279"/>
                <a:gridCol w="1069279"/>
              </a:tblGrid>
              <a:tr h="496887">
                <a:tc>
                  <a:txBody>
                    <a:bodyPr/>
                    <a:lstStyle/>
                    <a:p>
                      <a:pPr marL="73660">
                        <a:lnSpc>
                          <a:spcPct val="115000"/>
                        </a:lnSpc>
                        <a:spcAft>
                          <a:spcPts val="0"/>
                        </a:spcAft>
                      </a:pPr>
                      <a:r>
                        <a:rPr lang="de-DE" sz="900" dirty="0">
                          <a:effectLst/>
                        </a:rPr>
                        <a:t>M</a:t>
                      </a:r>
                      <a:r>
                        <a:rPr lang="de-DE" sz="900" spc="30" dirty="0">
                          <a:effectLst/>
                        </a:rPr>
                        <a:t>o</a:t>
                      </a:r>
                      <a:r>
                        <a:rPr lang="de-DE" sz="900" dirty="0">
                          <a:effectLst/>
                        </a:rPr>
                        <a:t>del</a:t>
                      </a:r>
                      <a:r>
                        <a:rPr lang="de-DE" sz="900" spc="145" dirty="0">
                          <a:effectLst/>
                        </a:rPr>
                        <a:t> </a:t>
                      </a:r>
                      <a:r>
                        <a:rPr lang="de-DE" sz="900" dirty="0">
                          <a:effectLst/>
                        </a:rPr>
                        <a:t>parameters (SSP indications)</a:t>
                      </a:r>
                      <a:endParaRPr lang="de-DE" sz="900" dirty="0">
                        <a:effectLst/>
                        <a:latin typeface="Cambria"/>
                        <a:ea typeface="Times New Roman"/>
                        <a:cs typeface="Times New Roman"/>
                      </a:endParaRPr>
                    </a:p>
                  </a:txBody>
                  <a:tcPr marL="58919" marR="58919" marT="0" marB="0"/>
                </a:tc>
                <a:tc gridSpan="3">
                  <a:txBody>
                    <a:bodyPr/>
                    <a:lstStyle/>
                    <a:p>
                      <a:pPr algn="ctr">
                        <a:lnSpc>
                          <a:spcPct val="115000"/>
                        </a:lnSpc>
                        <a:spcAft>
                          <a:spcPts val="0"/>
                        </a:spcAft>
                      </a:pPr>
                      <a:r>
                        <a:rPr lang="de-DE" sz="900">
                          <a:effectLst/>
                        </a:rPr>
                        <a:t>Implementation  SSP</a:t>
                      </a:r>
                      <a:r>
                        <a:rPr lang="de-DE" sz="900" spc="200">
                          <a:effectLst/>
                        </a:rPr>
                        <a:t> </a:t>
                      </a:r>
                      <a:r>
                        <a:rPr lang="de-DE" sz="900">
                          <a:effectLst/>
                        </a:rPr>
                        <a:t>4</a:t>
                      </a:r>
                      <a:endParaRPr lang="de-DE" sz="90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c gridSpan="3">
                  <a:txBody>
                    <a:bodyPr/>
                    <a:lstStyle/>
                    <a:p>
                      <a:pPr algn="ctr">
                        <a:lnSpc>
                          <a:spcPct val="115000"/>
                        </a:lnSpc>
                        <a:spcAft>
                          <a:spcPts val="0"/>
                        </a:spcAft>
                      </a:pPr>
                      <a:r>
                        <a:rPr lang="de-DE" sz="900">
                          <a:effectLst/>
                        </a:rPr>
                        <a:t>Implementation SSP</a:t>
                      </a:r>
                      <a:r>
                        <a:rPr lang="de-DE" sz="900" spc="200">
                          <a:effectLst/>
                        </a:rPr>
                        <a:t> </a:t>
                      </a:r>
                      <a:r>
                        <a:rPr lang="de-DE" sz="900">
                          <a:effectLst/>
                        </a:rPr>
                        <a:t>5</a:t>
                      </a:r>
                      <a:endParaRPr lang="de-DE" sz="90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r>
              <a:tr h="165629">
                <a:tc>
                  <a:txBody>
                    <a:bodyPr/>
                    <a:lstStyle/>
                    <a:p>
                      <a:pPr>
                        <a:lnSpc>
                          <a:spcPct val="115000"/>
                        </a:lnSpc>
                        <a:spcAft>
                          <a:spcPts val="0"/>
                        </a:spcAft>
                      </a:pPr>
                      <a:r>
                        <a:rPr lang="de-DE" sz="900">
                          <a:effectLst/>
                        </a:rPr>
                        <a:t> </a:t>
                      </a:r>
                      <a:endParaRPr lang="de-DE" sz="900">
                        <a:effectLst/>
                        <a:latin typeface="Cambria"/>
                        <a:ea typeface="Times New Roman"/>
                        <a:cs typeface="Times New Roman"/>
                      </a:endParaRPr>
                    </a:p>
                  </a:txBody>
                  <a:tcPr marL="58919" marR="58919" marT="0" marB="0"/>
                </a:tc>
                <a:tc>
                  <a:txBody>
                    <a:bodyPr/>
                    <a:lstStyle/>
                    <a:p>
                      <a:pPr algn="ctr">
                        <a:lnSpc>
                          <a:spcPct val="115000"/>
                        </a:lnSpc>
                        <a:spcAft>
                          <a:spcPts val="0"/>
                        </a:spcAft>
                      </a:pPr>
                      <a:r>
                        <a:rPr lang="de-DE" sz="900" dirty="0" smtClean="0">
                          <a:effectLst/>
                          <a:latin typeface="+mn-lt"/>
                          <a:ea typeface="+mn-ea"/>
                          <a:cs typeface="+mn-cs"/>
                        </a:rPr>
                        <a:t>SSA</a:t>
                      </a:r>
                      <a:endParaRPr lang="de-DE" sz="900" dirty="0">
                        <a:effectLst/>
                        <a:latin typeface="Cambria"/>
                        <a:ea typeface="Times New Roman"/>
                        <a:cs typeface="Times New Roman"/>
                      </a:endParaRPr>
                    </a:p>
                  </a:txBody>
                  <a:tcPr marL="58919" marR="58919" marT="0" marB="0"/>
                </a:tc>
                <a:tc>
                  <a:txBody>
                    <a:bodyPr/>
                    <a:lstStyle/>
                    <a:p>
                      <a:pPr algn="ctr">
                        <a:lnSpc>
                          <a:spcPct val="115000"/>
                        </a:lnSpc>
                        <a:spcAft>
                          <a:spcPts val="0"/>
                        </a:spcAft>
                      </a:pPr>
                      <a:r>
                        <a:rPr lang="de-DE" sz="900" dirty="0" smtClean="0">
                          <a:effectLst/>
                        </a:rPr>
                        <a:t>MNA</a:t>
                      </a:r>
                      <a:endParaRPr lang="de-DE" sz="900" dirty="0">
                        <a:effectLst/>
                        <a:latin typeface="Cambria"/>
                        <a:ea typeface="Times New Roman"/>
                        <a:cs typeface="Times New Roman"/>
                      </a:endParaRPr>
                    </a:p>
                  </a:txBody>
                  <a:tcPr marL="58919" marR="58919" marT="0" marB="0"/>
                </a:tc>
                <a:tc>
                  <a:txBody>
                    <a:bodyPr/>
                    <a:lstStyle/>
                    <a:p>
                      <a:pPr algn="ctr">
                        <a:lnSpc>
                          <a:spcPct val="115000"/>
                        </a:lnSpc>
                        <a:spcAft>
                          <a:spcPts val="0"/>
                        </a:spcAft>
                      </a:pPr>
                      <a:r>
                        <a:rPr lang="de-DE" sz="900" dirty="0">
                          <a:effectLst/>
                        </a:rPr>
                        <a:t>SAS</a:t>
                      </a:r>
                      <a:endParaRPr lang="de-DE" sz="900" dirty="0">
                        <a:effectLst/>
                        <a:latin typeface="Cambria"/>
                        <a:ea typeface="Times New Roman"/>
                        <a:cs typeface="Times New Roman"/>
                      </a:endParaRPr>
                    </a:p>
                  </a:txBody>
                  <a:tcPr marL="58919" marR="58919" marT="0" marB="0"/>
                </a:tc>
                <a:tc>
                  <a:txBody>
                    <a:bodyPr/>
                    <a:lstStyle/>
                    <a:p>
                      <a:pPr algn="ctr">
                        <a:lnSpc>
                          <a:spcPct val="115000"/>
                        </a:lnSpc>
                        <a:spcAft>
                          <a:spcPts val="0"/>
                        </a:spcAft>
                      </a:pPr>
                      <a:r>
                        <a:rPr lang="de-DE" sz="900" dirty="0" smtClean="0">
                          <a:effectLst/>
                          <a:latin typeface="+mn-lt"/>
                          <a:ea typeface="+mn-ea"/>
                          <a:cs typeface="+mn-cs"/>
                        </a:rPr>
                        <a:t>SSA</a:t>
                      </a:r>
                      <a:endParaRPr lang="de-DE" sz="900" dirty="0">
                        <a:effectLst/>
                        <a:latin typeface="Cambria"/>
                        <a:ea typeface="Times New Roman"/>
                        <a:cs typeface="Times New Roman"/>
                      </a:endParaRPr>
                    </a:p>
                  </a:txBody>
                  <a:tcPr marL="58919" marR="58919" marT="0" marB="0"/>
                </a:tc>
                <a:tc>
                  <a:txBody>
                    <a:bodyPr/>
                    <a:lstStyle/>
                    <a:p>
                      <a:pPr algn="ctr">
                        <a:lnSpc>
                          <a:spcPct val="115000"/>
                        </a:lnSpc>
                        <a:spcAft>
                          <a:spcPts val="0"/>
                        </a:spcAft>
                      </a:pPr>
                      <a:r>
                        <a:rPr lang="de-DE" sz="900" dirty="0" smtClean="0">
                          <a:effectLst/>
                        </a:rPr>
                        <a:t>MNA</a:t>
                      </a:r>
                      <a:endParaRPr lang="de-DE" sz="900" dirty="0">
                        <a:effectLst/>
                        <a:latin typeface="Cambria"/>
                        <a:ea typeface="Times New Roman"/>
                        <a:cs typeface="Times New Roman"/>
                      </a:endParaRPr>
                    </a:p>
                  </a:txBody>
                  <a:tcPr marL="58919" marR="58919" marT="0" marB="0"/>
                </a:tc>
                <a:tc>
                  <a:txBody>
                    <a:bodyPr/>
                    <a:lstStyle/>
                    <a:p>
                      <a:pPr algn="ctr">
                        <a:lnSpc>
                          <a:spcPct val="115000"/>
                        </a:lnSpc>
                        <a:spcAft>
                          <a:spcPts val="0"/>
                        </a:spcAft>
                      </a:pPr>
                      <a:r>
                        <a:rPr lang="de-DE" sz="900" dirty="0">
                          <a:effectLst/>
                        </a:rPr>
                        <a:t>SAS</a:t>
                      </a:r>
                      <a:endParaRPr lang="de-DE" sz="900" dirty="0">
                        <a:effectLst/>
                        <a:latin typeface="Cambria"/>
                        <a:ea typeface="Times New Roman"/>
                        <a:cs typeface="Times New Roman"/>
                      </a:endParaRPr>
                    </a:p>
                  </a:txBody>
                  <a:tcPr marL="58919" marR="58919" marT="0" marB="0"/>
                </a:tc>
              </a:tr>
              <a:tr h="331258">
                <a:tc>
                  <a:txBody>
                    <a:bodyPr/>
                    <a:lstStyle/>
                    <a:p>
                      <a:pPr>
                        <a:lnSpc>
                          <a:spcPct val="115000"/>
                        </a:lnSpc>
                        <a:spcAft>
                          <a:spcPts val="0"/>
                        </a:spcAft>
                      </a:pPr>
                      <a:r>
                        <a:rPr lang="en-US" sz="900">
                          <a:effectLst/>
                        </a:rPr>
                        <a:t>Population in Mio people in 2030</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1396</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511</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2054</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1240</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508</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2025</a:t>
                      </a:r>
                      <a:endParaRPr lang="de-DE" sz="900">
                        <a:effectLst/>
                        <a:latin typeface="Cambria"/>
                        <a:ea typeface="Times New Roman"/>
                        <a:cs typeface="Times New Roman"/>
                      </a:endParaRPr>
                    </a:p>
                  </a:txBody>
                  <a:tcPr marL="58919" marR="58919" marT="0" marB="0"/>
                </a:tc>
              </a:tr>
              <a:tr h="331258">
                <a:tc>
                  <a:txBody>
                    <a:bodyPr/>
                    <a:lstStyle/>
                    <a:p>
                      <a:pPr>
                        <a:lnSpc>
                          <a:spcPct val="115000"/>
                        </a:lnSpc>
                        <a:spcAft>
                          <a:spcPts val="0"/>
                        </a:spcAft>
                      </a:pPr>
                      <a:r>
                        <a:rPr lang="en-US" sz="900">
                          <a:effectLst/>
                        </a:rPr>
                        <a:t>Kcal per capita in 2030 (GDP)</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2531</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3245</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2621</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2707</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3394</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2763</a:t>
                      </a:r>
                      <a:endParaRPr lang="de-DE" sz="900">
                        <a:effectLst/>
                        <a:latin typeface="Cambria"/>
                        <a:ea typeface="Times New Roman"/>
                        <a:cs typeface="Times New Roman"/>
                      </a:endParaRPr>
                    </a:p>
                  </a:txBody>
                  <a:tcPr marL="58919" marR="58919" marT="0" marB="0"/>
                </a:tc>
              </a:tr>
              <a:tr h="662517">
                <a:tc>
                  <a:txBody>
                    <a:bodyPr/>
                    <a:lstStyle/>
                    <a:p>
                      <a:pPr>
                        <a:lnSpc>
                          <a:spcPct val="115000"/>
                        </a:lnSpc>
                        <a:spcAft>
                          <a:spcPts val="0"/>
                        </a:spcAft>
                      </a:pPr>
                      <a:r>
                        <a:rPr lang="en-US" sz="900">
                          <a:effectLst/>
                        </a:rPr>
                        <a:t>Demand for food crops in Peta Joule in 2030 (population/ GDP)</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4462</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2460</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7013</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4191</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2100</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7088</a:t>
                      </a:r>
                      <a:endParaRPr lang="de-DE" sz="900">
                        <a:effectLst/>
                        <a:latin typeface="Cambria"/>
                        <a:ea typeface="Times New Roman"/>
                        <a:cs typeface="Times New Roman"/>
                      </a:endParaRPr>
                    </a:p>
                  </a:txBody>
                  <a:tcPr marL="58919" marR="58919" marT="0" marB="0"/>
                </a:tc>
              </a:tr>
              <a:tr h="496887">
                <a:tc>
                  <a:txBody>
                    <a:bodyPr/>
                    <a:lstStyle/>
                    <a:p>
                      <a:pPr>
                        <a:lnSpc>
                          <a:spcPct val="115000"/>
                        </a:lnSpc>
                        <a:spcAft>
                          <a:spcPts val="0"/>
                        </a:spcAft>
                      </a:pPr>
                      <a:r>
                        <a:rPr lang="en-US" sz="900">
                          <a:effectLst/>
                        </a:rPr>
                        <a:t>Share of livestock products in the diet in 2030 (GDP)</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0.09</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0.145</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0.14</a:t>
                      </a:r>
                      <a:endParaRPr lang="de-DE" sz="900">
                        <a:effectLst/>
                      </a:endParaRPr>
                    </a:p>
                    <a:p>
                      <a:pPr algn="r">
                        <a:lnSpc>
                          <a:spcPct val="115000"/>
                        </a:lnSpc>
                        <a:spcAft>
                          <a:spcPts val="0"/>
                        </a:spcAft>
                      </a:pPr>
                      <a:r>
                        <a:rPr lang="en-US" sz="900">
                          <a:effectLst/>
                        </a:rPr>
                        <a:t> </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0.10</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0.145</a:t>
                      </a:r>
                      <a:endParaRPr lang="de-DE" sz="900">
                        <a:effectLst/>
                        <a:latin typeface="Cambria"/>
                        <a:ea typeface="Times New Roman"/>
                        <a:cs typeface="Times New Roman"/>
                      </a:endParaRPr>
                    </a:p>
                  </a:txBody>
                  <a:tcPr marL="58919" marR="58919" marT="0" marB="0"/>
                </a:tc>
                <a:tc>
                  <a:txBody>
                    <a:bodyPr/>
                    <a:lstStyle/>
                    <a:p>
                      <a:pPr algn="r">
                        <a:lnSpc>
                          <a:spcPct val="115000"/>
                        </a:lnSpc>
                        <a:spcAft>
                          <a:spcPts val="0"/>
                        </a:spcAft>
                      </a:pPr>
                      <a:r>
                        <a:rPr lang="en-US" sz="900">
                          <a:effectLst/>
                        </a:rPr>
                        <a:t>0.14</a:t>
                      </a:r>
                      <a:endParaRPr lang="de-DE" sz="900">
                        <a:effectLst/>
                      </a:endParaRPr>
                    </a:p>
                    <a:p>
                      <a:pPr algn="r">
                        <a:lnSpc>
                          <a:spcPct val="115000"/>
                        </a:lnSpc>
                        <a:spcAft>
                          <a:spcPts val="0"/>
                        </a:spcAft>
                      </a:pPr>
                      <a:r>
                        <a:rPr lang="en-US" sz="900">
                          <a:effectLst/>
                        </a:rPr>
                        <a:t> </a:t>
                      </a:r>
                      <a:endParaRPr lang="de-DE" sz="900">
                        <a:effectLst/>
                        <a:latin typeface="Cambria"/>
                        <a:ea typeface="Times New Roman"/>
                        <a:cs typeface="Times New Roman"/>
                      </a:endParaRPr>
                    </a:p>
                  </a:txBody>
                  <a:tcPr marL="58919" marR="58919" marT="0" marB="0"/>
                </a:tc>
              </a:tr>
              <a:tr h="496887">
                <a:tc>
                  <a:txBody>
                    <a:bodyPr/>
                    <a:lstStyle/>
                    <a:p>
                      <a:pPr>
                        <a:lnSpc>
                          <a:spcPct val="115000"/>
                        </a:lnSpc>
                        <a:spcAft>
                          <a:spcPts val="0"/>
                        </a:spcAft>
                      </a:pPr>
                      <a:r>
                        <a:rPr lang="en-US" sz="900">
                          <a:effectLst/>
                        </a:rPr>
                        <a:t>Trade liberalization (Globalization)</a:t>
                      </a:r>
                      <a:endParaRPr lang="de-DE" sz="900">
                        <a:effectLst/>
                        <a:latin typeface="Cambria"/>
                        <a:ea typeface="Times New Roman"/>
                        <a:cs typeface="Times New Roman"/>
                      </a:endParaRPr>
                    </a:p>
                  </a:txBody>
                  <a:tcPr marL="58919" marR="58919" marT="0" marB="0"/>
                </a:tc>
                <a:tc gridSpan="3">
                  <a:txBody>
                    <a:bodyPr/>
                    <a:lstStyle/>
                    <a:p>
                      <a:pPr>
                        <a:lnSpc>
                          <a:spcPct val="115000"/>
                        </a:lnSpc>
                        <a:spcAft>
                          <a:spcPts val="0"/>
                        </a:spcAft>
                      </a:pPr>
                      <a:r>
                        <a:rPr lang="en-US" sz="900">
                          <a:effectLst/>
                        </a:rPr>
                        <a:t>Starting from 2010 trade barriers are relaxed by 10% percent per decade for developed regions, but are kept constant for developing regions considered here. </a:t>
                      </a:r>
                      <a:endParaRPr lang="de-DE" sz="90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c gridSpan="3">
                  <a:txBody>
                    <a:bodyPr/>
                    <a:lstStyle/>
                    <a:p>
                      <a:pPr>
                        <a:lnSpc>
                          <a:spcPct val="115000"/>
                        </a:lnSpc>
                        <a:spcAft>
                          <a:spcPts val="0"/>
                        </a:spcAft>
                      </a:pPr>
                      <a:r>
                        <a:rPr lang="en-US" sz="900">
                          <a:effectLst/>
                        </a:rPr>
                        <a:t>Starting from 2010 trade barriers are relaxed by 10% percent per decade globally. </a:t>
                      </a:r>
                      <a:endParaRPr lang="de-DE" sz="900">
                        <a:effectLst/>
                      </a:endParaRPr>
                    </a:p>
                    <a:p>
                      <a:pPr>
                        <a:lnSpc>
                          <a:spcPct val="115000"/>
                        </a:lnSpc>
                        <a:spcAft>
                          <a:spcPts val="0"/>
                        </a:spcAft>
                      </a:pPr>
                      <a:r>
                        <a:rPr lang="en-US" sz="900">
                          <a:effectLst/>
                        </a:rPr>
                        <a:t> </a:t>
                      </a:r>
                      <a:endParaRPr lang="de-DE" sz="90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r>
              <a:tr h="496887">
                <a:tc>
                  <a:txBody>
                    <a:bodyPr/>
                    <a:lstStyle/>
                    <a:p>
                      <a:pPr>
                        <a:lnSpc>
                          <a:spcPct val="115000"/>
                        </a:lnSpc>
                        <a:spcAft>
                          <a:spcPts val="0"/>
                        </a:spcAft>
                      </a:pPr>
                      <a:r>
                        <a:rPr lang="en-US" sz="900">
                          <a:effectLst/>
                        </a:rPr>
                        <a:t>Livestock intensification (Technology)</a:t>
                      </a:r>
                      <a:endParaRPr lang="de-DE" sz="900">
                        <a:effectLst/>
                        <a:latin typeface="Cambria"/>
                        <a:ea typeface="Times New Roman"/>
                        <a:cs typeface="Times New Roman"/>
                      </a:endParaRPr>
                    </a:p>
                  </a:txBody>
                  <a:tcPr marL="58919" marR="58919" marT="0" marB="0"/>
                </a:tc>
                <a:tc gridSpan="3">
                  <a:txBody>
                    <a:bodyPr/>
                    <a:lstStyle/>
                    <a:p>
                      <a:pPr algn="ctr">
                        <a:lnSpc>
                          <a:spcPct val="115000"/>
                        </a:lnSpc>
                        <a:spcAft>
                          <a:spcPts val="0"/>
                        </a:spcAft>
                      </a:pPr>
                      <a:r>
                        <a:rPr lang="en-US" sz="900">
                          <a:effectLst/>
                        </a:rPr>
                        <a:t>Slow</a:t>
                      </a:r>
                      <a:endParaRPr lang="de-DE" sz="90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c gridSpan="3">
                  <a:txBody>
                    <a:bodyPr/>
                    <a:lstStyle/>
                    <a:p>
                      <a:pPr algn="ctr">
                        <a:lnSpc>
                          <a:spcPct val="115000"/>
                        </a:lnSpc>
                        <a:spcAft>
                          <a:spcPts val="0"/>
                        </a:spcAft>
                      </a:pPr>
                      <a:r>
                        <a:rPr lang="en-US" sz="900">
                          <a:effectLst/>
                        </a:rPr>
                        <a:t>Fast</a:t>
                      </a:r>
                      <a:endParaRPr lang="de-DE" sz="90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r>
              <a:tr h="496887">
                <a:tc>
                  <a:txBody>
                    <a:bodyPr/>
                    <a:lstStyle/>
                    <a:p>
                      <a:pPr>
                        <a:lnSpc>
                          <a:spcPct val="115000"/>
                        </a:lnSpc>
                        <a:spcAft>
                          <a:spcPts val="0"/>
                        </a:spcAft>
                      </a:pPr>
                      <a:r>
                        <a:rPr lang="en-US" sz="900">
                          <a:effectLst/>
                        </a:rPr>
                        <a:t>Nutrient efficiency (Technology)</a:t>
                      </a:r>
                      <a:endParaRPr lang="de-DE" sz="900">
                        <a:effectLst/>
                        <a:latin typeface="Cambria"/>
                        <a:ea typeface="Times New Roman"/>
                        <a:cs typeface="Times New Roman"/>
                      </a:endParaRPr>
                    </a:p>
                  </a:txBody>
                  <a:tcPr marL="58919" marR="58919" marT="0" marB="0"/>
                </a:tc>
                <a:tc gridSpan="3">
                  <a:txBody>
                    <a:bodyPr/>
                    <a:lstStyle/>
                    <a:p>
                      <a:pPr algn="ctr">
                        <a:lnSpc>
                          <a:spcPct val="115000"/>
                        </a:lnSpc>
                        <a:spcAft>
                          <a:spcPts val="0"/>
                        </a:spcAft>
                      </a:pPr>
                      <a:r>
                        <a:rPr lang="en-US" sz="900">
                          <a:effectLst/>
                        </a:rPr>
                        <a:t>High</a:t>
                      </a:r>
                      <a:endParaRPr lang="de-DE" sz="90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c gridSpan="3">
                  <a:txBody>
                    <a:bodyPr/>
                    <a:lstStyle/>
                    <a:p>
                      <a:pPr algn="ctr">
                        <a:lnSpc>
                          <a:spcPct val="115000"/>
                        </a:lnSpc>
                        <a:spcAft>
                          <a:spcPts val="0"/>
                        </a:spcAft>
                      </a:pPr>
                      <a:r>
                        <a:rPr lang="en-US" sz="900" dirty="0">
                          <a:effectLst/>
                        </a:rPr>
                        <a:t>Medium</a:t>
                      </a:r>
                      <a:endParaRPr lang="de-DE" sz="900" dirty="0">
                        <a:effectLst/>
                        <a:latin typeface="Cambria"/>
                        <a:ea typeface="Times New Roman"/>
                        <a:cs typeface="Times New Roman"/>
                      </a:endParaRPr>
                    </a:p>
                  </a:txBody>
                  <a:tcPr marL="58919" marR="58919" marT="0" marB="0"/>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390225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Affected people by change in COF in the different hunger index categories </a:t>
            </a:r>
            <a:endParaRPr lang="de-DE" dirty="0"/>
          </a:p>
        </p:txBody>
      </p:sp>
      <p:graphicFrame>
        <p:nvGraphicFramePr>
          <p:cNvPr id="4" name="Content Placeholder 3"/>
          <p:cNvGraphicFramePr>
            <a:graphicFrameLocks noGrp="1"/>
          </p:cNvGraphicFramePr>
          <p:nvPr>
            <p:ph idx="1"/>
          </p:nvPr>
        </p:nvGraphicFramePr>
        <p:xfrm>
          <a:off x="1011875" y="1323677"/>
          <a:ext cx="7190100" cy="4010622"/>
        </p:xfrm>
        <a:graphic>
          <a:graphicData uri="http://schemas.openxmlformats.org/drawingml/2006/table">
            <a:tbl>
              <a:tblPr firstRow="1" firstCol="1" bandRow="1">
                <a:tableStyleId>{5C22544A-7EE6-4342-B048-85BDC9FD1C3A}</a:tableStyleId>
              </a:tblPr>
              <a:tblGrid>
                <a:gridCol w="619787"/>
                <a:gridCol w="780845"/>
                <a:gridCol w="595340"/>
                <a:gridCol w="779407"/>
                <a:gridCol w="595340"/>
                <a:gridCol w="557952"/>
                <a:gridCol w="136612"/>
                <a:gridCol w="779407"/>
                <a:gridCol w="595340"/>
                <a:gridCol w="595340"/>
                <a:gridCol w="595340"/>
                <a:gridCol w="559390"/>
              </a:tblGrid>
              <a:tr h="189290">
                <a:tc gridSpan="12">
                  <a:txBody>
                    <a:bodyPr/>
                    <a:lstStyle/>
                    <a:p>
                      <a:pPr>
                        <a:lnSpc>
                          <a:spcPct val="115000"/>
                        </a:lnSpc>
                        <a:spcAft>
                          <a:spcPts val="0"/>
                        </a:spcAft>
                      </a:pPr>
                      <a:r>
                        <a:rPr lang="en-US" sz="1000">
                          <a:effectLst/>
                        </a:rPr>
                        <a:t>Affected people by change in COF and hunger index in Mio</a:t>
                      </a:r>
                      <a:endParaRPr lang="de-DE" sz="900">
                        <a:effectLst/>
                        <a:latin typeface="Cambria"/>
                        <a:ea typeface="Times New Roman"/>
                        <a:cs typeface="Times New Roman"/>
                      </a:endParaRPr>
                    </a:p>
                  </a:txBody>
                  <a:tcPr marL="7861" marR="7861" marT="7861" marB="7861"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9290">
                <a:tc>
                  <a:txBody>
                    <a:bodyPr/>
                    <a:lstStyle/>
                    <a:p>
                      <a:pPr>
                        <a:lnSpc>
                          <a:spcPct val="115000"/>
                        </a:lnSpc>
                      </a:pPr>
                      <a:endParaRPr lang="de-DE" sz="900">
                        <a:effectLst/>
                        <a:latin typeface="Cambria"/>
                      </a:endParaRPr>
                    </a:p>
                  </a:txBody>
                  <a:tcPr marL="7861" marR="7861" marT="7861" marB="7861" anchor="ctr"/>
                </a:tc>
                <a:tc gridSpan="5">
                  <a:txBody>
                    <a:bodyPr/>
                    <a:lstStyle/>
                    <a:p>
                      <a:pPr algn="ctr">
                        <a:lnSpc>
                          <a:spcPct val="115000"/>
                        </a:lnSpc>
                        <a:spcAft>
                          <a:spcPts val="0"/>
                        </a:spcAft>
                      </a:pPr>
                      <a:r>
                        <a:rPr lang="de-DE" sz="1000">
                          <a:effectLst/>
                        </a:rPr>
                        <a:t>SSP4</a:t>
                      </a:r>
                      <a:endParaRPr lang="de-DE" sz="900">
                        <a:effectLst/>
                        <a:latin typeface="Cambria"/>
                        <a:ea typeface="Times New Roman"/>
                        <a:cs typeface="Times New Roman"/>
                      </a:endParaRPr>
                    </a:p>
                  </a:txBody>
                  <a:tcPr marL="7861" marR="7861" marT="7861" marB="7861"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ct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gridSpan="5">
                  <a:txBody>
                    <a:bodyPr/>
                    <a:lstStyle/>
                    <a:p>
                      <a:pPr algn="ctr">
                        <a:lnSpc>
                          <a:spcPct val="115000"/>
                        </a:lnSpc>
                        <a:spcAft>
                          <a:spcPts val="0"/>
                        </a:spcAft>
                      </a:pPr>
                      <a:r>
                        <a:rPr lang="de-DE" sz="1000">
                          <a:effectLst/>
                        </a:rPr>
                        <a:t>SSP5</a:t>
                      </a:r>
                      <a:endParaRPr lang="de-DE" sz="900">
                        <a:effectLst/>
                        <a:latin typeface="Cambria"/>
                        <a:ea typeface="Times New Roman"/>
                        <a:cs typeface="Times New Roman"/>
                      </a:endParaRPr>
                    </a:p>
                  </a:txBody>
                  <a:tcPr marL="7861" marR="7861" marT="7861" marB="7861"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9290">
                <a:tc>
                  <a:txBody>
                    <a:bodyPr/>
                    <a:lstStyle/>
                    <a:p>
                      <a:pPr>
                        <a:lnSpc>
                          <a:spcPct val="115000"/>
                        </a:lnSpc>
                      </a:pPr>
                      <a:endParaRPr lang="de-DE" sz="900">
                        <a:effectLst/>
                        <a:latin typeface="Cambria"/>
                      </a:endParaRPr>
                    </a:p>
                  </a:txBody>
                  <a:tcPr marL="7861" marR="7861" marT="7861" marB="7861" anchor="ctr"/>
                </a:tc>
                <a:tc>
                  <a:txBody>
                    <a:bodyPr/>
                    <a:lstStyle/>
                    <a:p>
                      <a:pPr algn="ctr">
                        <a:lnSpc>
                          <a:spcPct val="115000"/>
                        </a:lnSpc>
                        <a:spcAft>
                          <a:spcPts val="0"/>
                        </a:spcAft>
                      </a:pPr>
                      <a:r>
                        <a:rPr lang="de-DE" sz="1000">
                          <a:effectLst/>
                        </a:rPr>
                        <a:t>L</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M</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S</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A</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EA</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L</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M</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S</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A</a:t>
                      </a:r>
                      <a:endParaRPr lang="de-DE" sz="900">
                        <a:effectLst/>
                        <a:latin typeface="Cambria"/>
                        <a:ea typeface="Times New Roman"/>
                        <a:cs typeface="Times New Roman"/>
                      </a:endParaRPr>
                    </a:p>
                  </a:txBody>
                  <a:tcPr marL="7861" marR="7861" marT="7861" marB="7861" anchor="ctr"/>
                </a:tc>
                <a:tc>
                  <a:txBody>
                    <a:bodyPr/>
                    <a:lstStyle/>
                    <a:p>
                      <a:pPr algn="ctr">
                        <a:lnSpc>
                          <a:spcPct val="115000"/>
                        </a:lnSpc>
                        <a:spcAft>
                          <a:spcPts val="0"/>
                        </a:spcAft>
                      </a:pPr>
                      <a:r>
                        <a:rPr lang="de-DE" sz="1000">
                          <a:effectLst/>
                        </a:rPr>
                        <a:t>EA</a:t>
                      </a:r>
                      <a:endParaRPr lang="de-DE" sz="900">
                        <a:effectLst/>
                        <a:latin typeface="Cambria"/>
                        <a:ea typeface="Times New Roman"/>
                        <a:cs typeface="Times New Roman"/>
                      </a:endParaRPr>
                    </a:p>
                  </a:txBody>
                  <a:tcPr marL="7861" marR="7861" marT="7861" marB="7861" anchor="ctr"/>
                </a:tc>
              </a:tr>
              <a:tr h="189290">
                <a:tc gridSpan="12">
                  <a:txBody>
                    <a:bodyPr/>
                    <a:lstStyle/>
                    <a:p>
                      <a:pPr>
                        <a:lnSpc>
                          <a:spcPct val="115000"/>
                        </a:lnSpc>
                        <a:spcAft>
                          <a:spcPts val="0"/>
                        </a:spcAft>
                      </a:pPr>
                      <a:r>
                        <a:rPr lang="de-DE" sz="1000">
                          <a:effectLst/>
                        </a:rPr>
                        <a:t>SSA</a:t>
                      </a:r>
                      <a:endParaRPr lang="de-DE" sz="900">
                        <a:effectLst/>
                        <a:latin typeface="Cambria"/>
                        <a:ea typeface="Times New Roman"/>
                        <a:cs typeface="Times New Roman"/>
                      </a:endParaRPr>
                    </a:p>
                  </a:txBody>
                  <a:tcPr marL="7861" marR="7861" marT="7861" marB="7861"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9290">
                <a:tc>
                  <a:txBody>
                    <a:bodyPr/>
                    <a:lstStyle/>
                    <a:p>
                      <a:pPr>
                        <a:lnSpc>
                          <a:spcPct val="115000"/>
                        </a:lnSpc>
                        <a:spcAft>
                          <a:spcPts val="0"/>
                        </a:spcAft>
                      </a:pPr>
                      <a:r>
                        <a:rPr lang="de-DE" sz="1000">
                          <a:effectLst/>
                        </a:rPr>
                        <a:t>  PI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144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234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132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410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135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NI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96</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157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6</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53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SI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205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224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28</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26</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164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8</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HI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9</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26</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16</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EI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81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16</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8</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gridSpan="12">
                  <a:txBody>
                    <a:bodyPr/>
                    <a:lstStyle/>
                    <a:p>
                      <a:pPr>
                        <a:lnSpc>
                          <a:spcPct val="115000"/>
                        </a:lnSpc>
                        <a:spcAft>
                          <a:spcPts val="0"/>
                        </a:spcAft>
                      </a:pPr>
                      <a:r>
                        <a:rPr lang="de-DE" sz="1000">
                          <a:effectLst/>
                        </a:rPr>
                        <a:t>MNA</a:t>
                      </a:r>
                      <a:endParaRPr lang="de-DE" sz="900">
                        <a:effectLst/>
                        <a:latin typeface="Cambria"/>
                        <a:ea typeface="Times New Roman"/>
                        <a:cs typeface="Times New Roman"/>
                      </a:endParaRPr>
                    </a:p>
                  </a:txBody>
                  <a:tcPr marL="7861" marR="7861" marT="7861" marB="7861"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9290">
                <a:tc>
                  <a:txBody>
                    <a:bodyPr/>
                    <a:lstStyle/>
                    <a:p>
                      <a:pPr>
                        <a:lnSpc>
                          <a:spcPct val="115000"/>
                        </a:lnSpc>
                        <a:spcAft>
                          <a:spcPts val="0"/>
                        </a:spcAft>
                      </a:pPr>
                      <a:r>
                        <a:rPr lang="de-DE" sz="1000">
                          <a:effectLst/>
                        </a:rPr>
                        <a:t>  PI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18</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50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NI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SI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18</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HI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9</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95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EI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87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285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111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gridSpan="12">
                  <a:txBody>
                    <a:bodyPr/>
                    <a:lstStyle/>
                    <a:p>
                      <a:pPr>
                        <a:lnSpc>
                          <a:spcPct val="115000"/>
                        </a:lnSpc>
                        <a:spcAft>
                          <a:spcPts val="0"/>
                        </a:spcAft>
                      </a:pPr>
                      <a:r>
                        <a:rPr lang="de-DE" sz="1000">
                          <a:effectLst/>
                        </a:rPr>
                        <a:t>SAS</a:t>
                      </a:r>
                      <a:endParaRPr lang="de-DE" sz="900">
                        <a:effectLst/>
                        <a:latin typeface="Cambria"/>
                        <a:ea typeface="Times New Roman"/>
                        <a:cs typeface="Times New Roman"/>
                      </a:endParaRPr>
                    </a:p>
                  </a:txBody>
                  <a:tcPr marL="7861" marR="7861" marT="7861" marB="7861"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9290">
                <a:tc>
                  <a:txBody>
                    <a:bodyPr/>
                    <a:lstStyle/>
                    <a:p>
                      <a:pPr>
                        <a:lnSpc>
                          <a:spcPct val="115000"/>
                        </a:lnSpc>
                        <a:spcAft>
                          <a:spcPts val="0"/>
                        </a:spcAft>
                      </a:pPr>
                      <a:r>
                        <a:rPr lang="de-DE" sz="1000">
                          <a:effectLst/>
                        </a:rPr>
                        <a:t>  PI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244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164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82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NI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15</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68</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SI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9</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767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228</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6</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212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610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HI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7</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573</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241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504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r>
              <a:tr h="189290">
                <a:tc>
                  <a:txBody>
                    <a:bodyPr/>
                    <a:lstStyle/>
                    <a:p>
                      <a:pPr>
                        <a:lnSpc>
                          <a:spcPct val="115000"/>
                        </a:lnSpc>
                        <a:spcAft>
                          <a:spcPts val="0"/>
                        </a:spcAft>
                      </a:pPr>
                      <a:r>
                        <a:rPr lang="de-DE" sz="1000">
                          <a:effectLst/>
                        </a:rPr>
                        <a:t>  EI</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94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1</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nSpc>
                          <a:spcPct val="115000"/>
                        </a:lnSpc>
                        <a:spcAft>
                          <a:spcPts val="0"/>
                        </a:spcAft>
                      </a:pPr>
                      <a:r>
                        <a:rPr lang="de-DE" sz="1000">
                          <a:effectLst/>
                        </a:rPr>
                        <a:t> </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42</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a:effectLst/>
                        </a:rPr>
                        <a:t>0</a:t>
                      </a:r>
                      <a:endParaRPr lang="de-DE" sz="900">
                        <a:effectLst/>
                        <a:latin typeface="Cambria"/>
                        <a:ea typeface="Times New Roman"/>
                        <a:cs typeface="Times New Roman"/>
                      </a:endParaRPr>
                    </a:p>
                  </a:txBody>
                  <a:tcPr marL="7861" marR="7861" marT="7861" marB="7861" anchor="ctr"/>
                </a:tc>
                <a:tc>
                  <a:txBody>
                    <a:bodyPr/>
                    <a:lstStyle/>
                    <a:p>
                      <a:pPr algn="r">
                        <a:lnSpc>
                          <a:spcPct val="115000"/>
                        </a:lnSpc>
                        <a:spcAft>
                          <a:spcPts val="0"/>
                        </a:spcAft>
                      </a:pPr>
                      <a:r>
                        <a:rPr lang="de-DE" sz="1000" dirty="0">
                          <a:effectLst/>
                        </a:rPr>
                        <a:t>0</a:t>
                      </a:r>
                      <a:endParaRPr lang="de-DE" sz="900" dirty="0">
                        <a:effectLst/>
                        <a:latin typeface="Cambria"/>
                        <a:ea typeface="Times New Roman"/>
                        <a:cs typeface="Times New Roman"/>
                      </a:endParaRPr>
                    </a:p>
                  </a:txBody>
                  <a:tcPr marL="7861" marR="7861" marT="7861" marB="7861" anchor="ctr"/>
                </a:tc>
              </a:tr>
            </a:tbl>
          </a:graphicData>
        </a:graphic>
      </p:graphicFrame>
    </p:spTree>
    <p:extLst>
      <p:ext uri="{BB962C8B-B14F-4D97-AF65-F5344CB8AC3E}">
        <p14:creationId xmlns:p14="http://schemas.microsoft.com/office/powerpoint/2010/main" val="3653501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101845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Tree>
    <p:extLst>
      <p:ext uri="{BB962C8B-B14F-4D97-AF65-F5344CB8AC3E}">
        <p14:creationId xmlns:p14="http://schemas.microsoft.com/office/powerpoint/2010/main" val="3488399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Modelling processes leading to a change of production patterns and resulting changes in costs of food</a:t>
            </a:r>
            <a:endParaRPr lang="de-DE"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dirty="0" smtClean="0"/>
              <a:t>Regional food demand is exogenously given and constant</a:t>
            </a:r>
          </a:p>
          <a:p>
            <a:pPr lvl="0">
              <a:buFont typeface="Arial" panose="020B0604020202020204" pitchFamily="34" charset="0"/>
              <a:buChar char="•"/>
            </a:pPr>
            <a:r>
              <a:rPr lang="en-US" dirty="0" smtClean="0"/>
              <a:t>A </a:t>
            </a:r>
            <a:r>
              <a:rPr lang="en-US" dirty="0"/>
              <a:t>decrease of </a:t>
            </a:r>
            <a:r>
              <a:rPr lang="en-US" dirty="0" smtClean="0"/>
              <a:t>yields and irrigation water can </a:t>
            </a:r>
            <a:r>
              <a:rPr lang="en-US" dirty="0"/>
              <a:t>be compensated </a:t>
            </a:r>
            <a:r>
              <a:rPr lang="en-US" dirty="0" smtClean="0"/>
              <a:t>through: </a:t>
            </a:r>
          </a:p>
          <a:p>
            <a:pPr marL="857250" lvl="1" indent="-457200">
              <a:buFont typeface="+mj-lt"/>
              <a:buAutoNum type="arabicPeriod"/>
            </a:pPr>
            <a:r>
              <a:rPr lang="en-US" sz="2400" dirty="0" smtClean="0"/>
              <a:t>Imports</a:t>
            </a:r>
          </a:p>
          <a:p>
            <a:pPr marL="857250" lvl="1" indent="-457200">
              <a:buFont typeface="+mj-lt"/>
              <a:buAutoNum type="arabicPeriod"/>
            </a:pPr>
            <a:r>
              <a:rPr lang="en-US" sz="2400" dirty="0" smtClean="0"/>
              <a:t>Increase of production</a:t>
            </a:r>
          </a:p>
          <a:p>
            <a:pPr marL="400050" lvl="1" indent="0"/>
            <a:r>
              <a:rPr lang="en-US" sz="2400" dirty="0" smtClean="0"/>
              <a:t>Production can be increased by:</a:t>
            </a:r>
            <a:endParaRPr lang="en-US" sz="2400" dirty="0"/>
          </a:p>
          <a:p>
            <a:pPr marL="857250" lvl="1" indent="-457200">
              <a:buFont typeface="+mj-lt"/>
              <a:buAutoNum type="alphaLcParenR"/>
            </a:pPr>
            <a:r>
              <a:rPr lang="en-US" sz="2400" dirty="0" smtClean="0"/>
              <a:t> </a:t>
            </a:r>
            <a:r>
              <a:rPr lang="en-US" sz="2400" dirty="0"/>
              <a:t>E</a:t>
            </a:r>
            <a:r>
              <a:rPr lang="en-US" sz="2400" dirty="0" smtClean="0"/>
              <a:t>xpanding </a:t>
            </a:r>
            <a:r>
              <a:rPr lang="en-US" sz="2400" dirty="0"/>
              <a:t>agricultural </a:t>
            </a:r>
            <a:r>
              <a:rPr lang="en-US" sz="2400" dirty="0" smtClean="0"/>
              <a:t>area </a:t>
            </a:r>
          </a:p>
          <a:p>
            <a:pPr marL="857250" lvl="1" indent="-457200">
              <a:buFont typeface="+mj-lt"/>
              <a:buAutoNum type="alphaLcParenR"/>
            </a:pPr>
            <a:r>
              <a:rPr lang="en-US" sz="2400" dirty="0" smtClean="0"/>
              <a:t> </a:t>
            </a:r>
            <a:r>
              <a:rPr lang="en-US" sz="2400" dirty="0"/>
              <a:t>I</a:t>
            </a:r>
            <a:r>
              <a:rPr lang="en-US" sz="2400" dirty="0" smtClean="0"/>
              <a:t>nvesting </a:t>
            </a:r>
            <a:r>
              <a:rPr lang="en-US" sz="2400" dirty="0"/>
              <a:t>in irrigation infrastructure </a:t>
            </a:r>
            <a:r>
              <a:rPr lang="en-US" sz="2400" dirty="0" smtClean="0"/>
              <a:t>or</a:t>
            </a:r>
          </a:p>
          <a:p>
            <a:pPr marL="857250" lvl="1" indent="-457200">
              <a:buFont typeface="+mj-lt"/>
              <a:buAutoNum type="alphaLcParenR"/>
            </a:pPr>
            <a:r>
              <a:rPr lang="en-US" sz="2400" dirty="0" smtClean="0"/>
              <a:t> Investing </a:t>
            </a:r>
            <a:r>
              <a:rPr lang="en-US" sz="2400" dirty="0"/>
              <a:t>in </a:t>
            </a:r>
            <a:r>
              <a:rPr lang="en-US" sz="2400" dirty="0" smtClean="0"/>
              <a:t>R&amp;D leading to </a:t>
            </a:r>
            <a:r>
              <a:rPr lang="en-US" sz="2400" dirty="0"/>
              <a:t>higher </a:t>
            </a:r>
            <a:r>
              <a:rPr lang="en-US" sz="2400" dirty="0" smtClean="0"/>
              <a:t>yields</a:t>
            </a:r>
            <a:endParaRPr lang="en-US" sz="2400" dirty="0"/>
          </a:p>
        </p:txBody>
      </p:sp>
    </p:spTree>
    <p:extLst>
      <p:ext uri="{BB962C8B-B14F-4D97-AF65-F5344CB8AC3E}">
        <p14:creationId xmlns:p14="http://schemas.microsoft.com/office/powerpoint/2010/main" val="1134009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Methodology</a:t>
            </a:r>
          </a:p>
        </p:txBody>
      </p:sp>
      <p:sp>
        <p:nvSpPr>
          <p:cNvPr id="5123" name="Rectangle 2"/>
          <p:cNvSpPr>
            <a:spLocks noGrp="1" noChangeArrowheads="1"/>
          </p:cNvSpPr>
          <p:nvPr>
            <p:ph type="body" idx="4294967295"/>
          </p:nvPr>
        </p:nvSpPr>
        <p:spPr>
          <a:xfrm>
            <a:off x="304800" y="170080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
        <p:nvSpPr>
          <p:cNvPr id="5124" name="Text Box 3"/>
          <p:cNvSpPr txBox="1">
            <a:spLocks noChangeArrowheads="1"/>
          </p:cNvSpPr>
          <p:nvPr/>
        </p:nvSpPr>
        <p:spPr bwMode="auto">
          <a:xfrm>
            <a:off x="500361" y="1700808"/>
            <a:ext cx="8390668" cy="2591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9pPr>
          </a:lstStyle>
          <a:p>
            <a:pPr marL="0" indent="0">
              <a:spcBef>
                <a:spcPts val="600"/>
              </a:spcBef>
            </a:pPr>
            <a:r>
              <a:rPr lang="en-US" altLang="de-DE" dirty="0" smtClean="0">
                <a:solidFill>
                  <a:srgbClr val="000000"/>
                </a:solidFill>
              </a:rPr>
              <a:t>Combining three data sets:</a:t>
            </a:r>
          </a:p>
          <a:p>
            <a:pPr marL="342900" indent="-342900">
              <a:spcBef>
                <a:spcPts val="600"/>
              </a:spcBef>
              <a:buFont typeface="Arial" panose="020B0604020202020204" pitchFamily="34" charset="0"/>
              <a:buChar char="•"/>
            </a:pPr>
            <a:r>
              <a:rPr lang="en-US" altLang="de-DE" dirty="0" smtClean="0">
                <a:solidFill>
                  <a:srgbClr val="000000"/>
                </a:solidFill>
              </a:rPr>
              <a:t>Spatially </a:t>
            </a:r>
            <a:r>
              <a:rPr lang="en-US" altLang="de-DE" dirty="0">
                <a:solidFill>
                  <a:srgbClr val="000000"/>
                </a:solidFill>
              </a:rPr>
              <a:t>explicit </a:t>
            </a:r>
            <a:r>
              <a:rPr lang="en-US" altLang="de-DE" dirty="0" smtClean="0">
                <a:solidFill>
                  <a:srgbClr val="000000"/>
                </a:solidFill>
              </a:rPr>
              <a:t>model </a:t>
            </a:r>
            <a:r>
              <a:rPr lang="en-US" altLang="de-DE" dirty="0">
                <a:solidFill>
                  <a:srgbClr val="000000"/>
                </a:solidFill>
              </a:rPr>
              <a:t>based indicators: </a:t>
            </a:r>
            <a:endParaRPr lang="en-US" altLang="de-DE" dirty="0" smtClean="0">
              <a:solidFill>
                <a:srgbClr val="000000"/>
              </a:solidFill>
            </a:endParaRPr>
          </a:p>
          <a:p>
            <a:pPr marL="0" indent="0">
              <a:spcBef>
                <a:spcPts val="600"/>
              </a:spcBef>
            </a:pPr>
            <a:r>
              <a:rPr lang="en-US" altLang="de-DE" i="1" dirty="0" smtClean="0">
                <a:solidFill>
                  <a:srgbClr val="000000"/>
                </a:solidFill>
              </a:rPr>
              <a:t>    biophysical yield, production amount, costs of food</a:t>
            </a:r>
          </a:p>
          <a:p>
            <a:pPr marL="342900" indent="-342900">
              <a:spcBef>
                <a:spcPts val="600"/>
              </a:spcBef>
              <a:buFont typeface="Arial" panose="020B0604020202020204" pitchFamily="34" charset="0"/>
              <a:buChar char="•"/>
            </a:pPr>
            <a:r>
              <a:rPr lang="en-US" altLang="de-DE" dirty="0" smtClean="0">
                <a:solidFill>
                  <a:srgbClr val="000000"/>
                </a:solidFill>
              </a:rPr>
              <a:t>Spatially </a:t>
            </a:r>
            <a:r>
              <a:rPr lang="en-US" altLang="de-DE" dirty="0">
                <a:solidFill>
                  <a:srgbClr val="000000"/>
                </a:solidFill>
              </a:rPr>
              <a:t>explicit hunger </a:t>
            </a:r>
            <a:r>
              <a:rPr lang="en-US" altLang="de-DE" dirty="0" smtClean="0">
                <a:solidFill>
                  <a:srgbClr val="000000"/>
                </a:solidFill>
              </a:rPr>
              <a:t>index</a:t>
            </a:r>
            <a:r>
              <a:rPr lang="en-US" altLang="de-DE" i="1" dirty="0" smtClean="0">
                <a:solidFill>
                  <a:srgbClr val="000000"/>
                </a:solidFill>
              </a:rPr>
              <a:t> </a:t>
            </a:r>
          </a:p>
          <a:p>
            <a:pPr>
              <a:spcBef>
                <a:spcPts val="600"/>
              </a:spcBef>
              <a:buFont typeface="Arial" charset="0"/>
              <a:buChar char="•"/>
            </a:pPr>
            <a:r>
              <a:rPr lang="en-US" altLang="de-DE" dirty="0" smtClean="0">
                <a:solidFill>
                  <a:srgbClr val="000000"/>
                </a:solidFill>
              </a:rPr>
              <a:t>Spatially </a:t>
            </a:r>
            <a:r>
              <a:rPr lang="en-US" altLang="de-DE" dirty="0">
                <a:solidFill>
                  <a:srgbClr val="000000"/>
                </a:solidFill>
              </a:rPr>
              <a:t>explicit population</a:t>
            </a:r>
          </a:p>
          <a:p>
            <a:pPr>
              <a:spcBef>
                <a:spcPts val="600"/>
              </a:spcBef>
              <a:buFont typeface="Arial" charset="0"/>
              <a:buNone/>
            </a:pPr>
            <a:endParaRPr lang="en-US" altLang="de-DE" dirty="0">
              <a:solidFill>
                <a:srgbClr val="000000"/>
              </a:solidFill>
            </a:endParaRPr>
          </a:p>
        </p:txBody>
      </p:sp>
      <p:sp>
        <p:nvSpPr>
          <p:cNvPr id="5125" name="Text Box 4"/>
          <p:cNvSpPr txBox="1">
            <a:spLocks noChangeArrowheads="1"/>
          </p:cNvSpPr>
          <p:nvPr/>
        </p:nvSpPr>
        <p:spPr bwMode="auto">
          <a:xfrm>
            <a:off x="471488" y="4859338"/>
            <a:ext cx="8380412" cy="876300"/>
          </a:xfrm>
          <a:prstGeom prst="rect">
            <a:avLst/>
          </a:prstGeom>
          <a:noFill/>
          <a:ln w="54720">
            <a:solidFill>
              <a:schemeClr val="bg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17360" tIns="72360" rIns="117360" bIns="7236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r>
              <a:rPr lang="en-US" altLang="de-DE" dirty="0">
                <a:solidFill>
                  <a:srgbClr val="000000"/>
                </a:solidFill>
              </a:rPr>
              <a:t>Where are how many and what kind of poor people affected </a:t>
            </a:r>
          </a:p>
          <a:p>
            <a:r>
              <a:rPr lang="en-US" altLang="de-DE" dirty="0">
                <a:solidFill>
                  <a:srgbClr val="000000"/>
                </a:solidFill>
              </a:rPr>
              <a:t>by CC impacts on </a:t>
            </a:r>
            <a:r>
              <a:rPr lang="en-US" altLang="de-DE" dirty="0" smtClean="0">
                <a:solidFill>
                  <a:srgbClr val="000000"/>
                </a:solidFill>
              </a:rPr>
              <a:t>agricultural production?</a:t>
            </a:r>
            <a:endParaRPr lang="en-US" altLang="de-DE" dirty="0">
              <a:solidFill>
                <a:srgbClr val="000000"/>
              </a:solidFill>
            </a:endParaRPr>
          </a:p>
        </p:txBody>
      </p:sp>
    </p:spTree>
    <p:extLst>
      <p:ext uri="{BB962C8B-B14F-4D97-AF65-F5344CB8AC3E}">
        <p14:creationId xmlns:p14="http://schemas.microsoft.com/office/powerpoint/2010/main" val="2524676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idx="4294967295"/>
          </p:nvPr>
        </p:nvSpPr>
        <p:spPr>
          <a:xfrm>
            <a:off x="461232" y="404664"/>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Structure of the presentation</a:t>
            </a:r>
          </a:p>
        </p:txBody>
      </p:sp>
      <p:sp>
        <p:nvSpPr>
          <p:cNvPr id="5123" name="Rectangle 2"/>
          <p:cNvSpPr>
            <a:spLocks noGrp="1" noChangeArrowheads="1"/>
          </p:cNvSpPr>
          <p:nvPr>
            <p:ph type="body" idx="4294967295"/>
          </p:nvPr>
        </p:nvSpPr>
        <p:spPr>
          <a:xfrm>
            <a:off x="304800" y="170080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
        <p:nvSpPr>
          <p:cNvPr id="5124" name="Text Box 3"/>
          <p:cNvSpPr txBox="1">
            <a:spLocks noChangeArrowheads="1"/>
          </p:cNvSpPr>
          <p:nvPr/>
        </p:nvSpPr>
        <p:spPr bwMode="auto">
          <a:xfrm>
            <a:off x="461232" y="2132856"/>
            <a:ext cx="8390668" cy="2591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Arial" charset="0"/>
                <a:ea typeface="ヒラギノ角ゴ Pro W3" pitchFamily="48" charset="0"/>
                <a:cs typeface="ヒラギノ角ゴ Pro W3" pitchFamily="48" charset="0"/>
              </a:defRPr>
            </a:lvl9pPr>
          </a:lstStyle>
          <a:p>
            <a:pPr marL="342900" indent="-342900">
              <a:spcBef>
                <a:spcPts val="600"/>
              </a:spcBef>
              <a:buFont typeface="Arial" panose="020B0604020202020204" pitchFamily="34" charset="0"/>
              <a:buChar char="•"/>
            </a:pPr>
            <a:r>
              <a:rPr lang="en-US" altLang="de-DE" dirty="0" smtClean="0">
                <a:solidFill>
                  <a:srgbClr val="000000"/>
                </a:solidFill>
              </a:rPr>
              <a:t>Hunger index</a:t>
            </a:r>
          </a:p>
          <a:p>
            <a:pPr marL="342900" indent="-342900">
              <a:spcBef>
                <a:spcPts val="600"/>
              </a:spcBef>
              <a:buFont typeface="Arial" panose="020B0604020202020204" pitchFamily="34" charset="0"/>
              <a:buChar char="•"/>
            </a:pPr>
            <a:r>
              <a:rPr lang="en-US" altLang="de-DE" dirty="0" smtClean="0">
                <a:solidFill>
                  <a:srgbClr val="000000"/>
                </a:solidFill>
              </a:rPr>
              <a:t>Model description</a:t>
            </a:r>
          </a:p>
          <a:p>
            <a:pPr marL="342900" indent="-342900">
              <a:spcBef>
                <a:spcPts val="600"/>
              </a:spcBef>
              <a:buFont typeface="Arial" panose="020B0604020202020204" pitchFamily="34" charset="0"/>
              <a:buChar char="•"/>
            </a:pPr>
            <a:r>
              <a:rPr lang="en-US" altLang="de-DE" dirty="0" smtClean="0">
                <a:solidFill>
                  <a:srgbClr val="000000"/>
                </a:solidFill>
              </a:rPr>
              <a:t>Scenarios</a:t>
            </a:r>
          </a:p>
          <a:p>
            <a:pPr marL="342900" indent="-342900">
              <a:spcBef>
                <a:spcPts val="600"/>
              </a:spcBef>
              <a:buFont typeface="Arial" panose="020B0604020202020204" pitchFamily="34" charset="0"/>
              <a:buChar char="•"/>
            </a:pPr>
            <a:r>
              <a:rPr lang="en-US" altLang="de-DE" dirty="0" smtClean="0">
                <a:solidFill>
                  <a:srgbClr val="000000"/>
                </a:solidFill>
              </a:rPr>
              <a:t>Results</a:t>
            </a:r>
            <a:endParaRPr lang="en-US" altLang="de-DE" dirty="0">
              <a:solidFill>
                <a:srgbClr val="000000"/>
              </a:solidFill>
            </a:endParaRPr>
          </a:p>
        </p:txBody>
      </p:sp>
    </p:spTree>
    <p:extLst>
      <p:ext uri="{BB962C8B-B14F-4D97-AF65-F5344CB8AC3E}">
        <p14:creationId xmlns:p14="http://schemas.microsoft.com/office/powerpoint/2010/main" val="8058438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The Hunger Index</a:t>
            </a:r>
          </a:p>
        </p:txBody>
      </p:sp>
      <p:sp>
        <p:nvSpPr>
          <p:cNvPr id="7171" name="Rectangle 2"/>
          <p:cNvSpPr>
            <a:spLocks noGrp="1" noChangeArrowheads="1"/>
          </p:cNvSpPr>
          <p:nvPr>
            <p:ph type="body" idx="4294967295"/>
          </p:nvPr>
        </p:nvSpPr>
        <p:spPr>
          <a:xfrm>
            <a:off x="250825" y="134143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Tree>
    <p:extLst>
      <p:ext uri="{BB962C8B-B14F-4D97-AF65-F5344CB8AC3E}">
        <p14:creationId xmlns:p14="http://schemas.microsoft.com/office/powerpoint/2010/main" val="2572254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body" idx="4294967295"/>
          </p:nvPr>
        </p:nvSpPr>
        <p:spPr>
          <a:xfrm>
            <a:off x="250825" y="134143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95" y="1933953"/>
            <a:ext cx="8394209" cy="2990094"/>
          </a:xfrm>
          <a:prstGeom prst="rect">
            <a:avLst/>
          </a:prstGeom>
        </p:spPr>
      </p:pic>
      <p:sp>
        <p:nvSpPr>
          <p:cNvPr id="9" name="Text Box 2"/>
          <p:cNvSpPr txBox="1">
            <a:spLocks noChangeArrowheads="1"/>
          </p:cNvSpPr>
          <p:nvPr/>
        </p:nvSpPr>
        <p:spPr bwMode="auto">
          <a:xfrm>
            <a:off x="179512" y="5085184"/>
            <a:ext cx="8394209"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r>
              <a:rPr lang="en-US" altLang="de-DE" sz="1600" dirty="0">
                <a:solidFill>
                  <a:srgbClr val="000000"/>
                </a:solidFill>
              </a:rPr>
              <a:t>The spatially explicit hunger index </a:t>
            </a:r>
            <a:r>
              <a:rPr lang="en-US" altLang="de-DE" sz="1600" dirty="0" smtClean="0">
                <a:solidFill>
                  <a:srgbClr val="000000"/>
                </a:solidFill>
              </a:rPr>
              <a:t>(SEHI) is </a:t>
            </a:r>
            <a:r>
              <a:rPr lang="en-US" altLang="de-DE" sz="1600" dirty="0">
                <a:solidFill>
                  <a:srgbClr val="000000"/>
                </a:solidFill>
              </a:rPr>
              <a:t>calculated based on child </a:t>
            </a:r>
            <a:r>
              <a:rPr lang="en-US" altLang="de-DE" sz="1600" dirty="0" smtClean="0">
                <a:solidFill>
                  <a:srgbClr val="000000"/>
                </a:solidFill>
              </a:rPr>
              <a:t>undernourishment, </a:t>
            </a:r>
          </a:p>
          <a:p>
            <a:r>
              <a:rPr lang="en-US" altLang="de-DE" sz="1600" dirty="0" smtClean="0">
                <a:solidFill>
                  <a:srgbClr val="000000"/>
                </a:solidFill>
              </a:rPr>
              <a:t>child underweight and </a:t>
            </a:r>
            <a:r>
              <a:rPr lang="en-US" altLang="de-DE" sz="1600" dirty="0">
                <a:solidFill>
                  <a:srgbClr val="000000"/>
                </a:solidFill>
              </a:rPr>
              <a:t>infant </a:t>
            </a:r>
            <a:r>
              <a:rPr lang="en-US" altLang="de-DE" sz="1600" dirty="0" smtClean="0">
                <a:solidFill>
                  <a:srgbClr val="000000"/>
                </a:solidFill>
              </a:rPr>
              <a:t>mortality for </a:t>
            </a:r>
            <a:r>
              <a:rPr lang="en-US" altLang="de-DE" sz="1600" dirty="0">
                <a:solidFill>
                  <a:srgbClr val="000000"/>
                </a:solidFill>
              </a:rPr>
              <a:t>the year 2000 </a:t>
            </a:r>
            <a:r>
              <a:rPr lang="en-US" altLang="de-DE" sz="1600" dirty="0" smtClean="0">
                <a:solidFill>
                  <a:srgbClr val="000000"/>
                </a:solidFill>
              </a:rPr>
              <a:t>(</a:t>
            </a:r>
            <a:r>
              <a:rPr lang="en-US" altLang="de-DE" sz="1600" i="1" dirty="0" smtClean="0">
                <a:solidFill>
                  <a:srgbClr val="000000"/>
                </a:solidFill>
              </a:rPr>
              <a:t>FAO 2015, CIESIN </a:t>
            </a:r>
            <a:r>
              <a:rPr lang="en-US" altLang="de-DE" sz="1600" i="1" dirty="0">
                <a:solidFill>
                  <a:srgbClr val="000000"/>
                </a:solidFill>
              </a:rPr>
              <a:t>et al., </a:t>
            </a:r>
            <a:r>
              <a:rPr lang="en-US" altLang="de-DE" sz="1600" i="1" dirty="0" smtClean="0">
                <a:solidFill>
                  <a:srgbClr val="000000"/>
                </a:solidFill>
              </a:rPr>
              <a:t>2005b</a:t>
            </a:r>
            <a:r>
              <a:rPr lang="en-US" altLang="de-DE" sz="1600" dirty="0" smtClean="0">
                <a:solidFill>
                  <a:srgbClr val="000000"/>
                </a:solidFill>
              </a:rPr>
              <a:t>).</a:t>
            </a:r>
            <a:endParaRPr lang="en-US" altLang="de-DE" sz="1600" dirty="0">
              <a:solidFill>
                <a:srgbClr val="000000"/>
              </a:solidFill>
            </a:endParaRPr>
          </a:p>
          <a:p>
            <a:r>
              <a:rPr lang="en-US" altLang="de-DE" sz="1600" dirty="0">
                <a:solidFill>
                  <a:srgbClr val="000000"/>
                </a:solidFill>
              </a:rPr>
              <a:t>  </a:t>
            </a:r>
          </a:p>
        </p:txBody>
      </p:sp>
      <p:sp>
        <p:nvSpPr>
          <p:cNvPr id="11" name="Text Box 3"/>
          <p:cNvSpPr txBox="1">
            <a:spLocks noChangeArrowheads="1"/>
          </p:cNvSpPr>
          <p:nvPr/>
        </p:nvSpPr>
        <p:spPr bwMode="auto">
          <a:xfrm>
            <a:off x="179512" y="188640"/>
            <a:ext cx="8228012" cy="765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b="1" dirty="0" smtClean="0">
                <a:solidFill>
                  <a:srgbClr val="000000"/>
                </a:solidFill>
              </a:rPr>
              <a:t>2000</a:t>
            </a:r>
            <a:endParaRPr lang="en-US" altLang="de-DE" b="1" dirty="0">
              <a:solidFill>
                <a:srgbClr val="000000"/>
              </a:solidFill>
            </a:endParaRPr>
          </a:p>
        </p:txBody>
      </p:sp>
    </p:spTree>
    <p:extLst>
      <p:ext uri="{BB962C8B-B14F-4D97-AF65-F5344CB8AC3E}">
        <p14:creationId xmlns:p14="http://schemas.microsoft.com/office/powerpoint/2010/main" val="408144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07504" y="5733256"/>
            <a:ext cx="8709916" cy="41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r>
              <a:rPr lang="en-US" altLang="de-DE" sz="1600" dirty="0" smtClean="0">
                <a:solidFill>
                  <a:srgbClr val="000000"/>
                </a:solidFill>
              </a:rPr>
              <a:t>Projection of the spatially explicit hunger index to the year 2030 for SSP4 and SSP5. </a:t>
            </a:r>
            <a:endParaRPr lang="en-US" altLang="de-DE" sz="1600" dirty="0">
              <a:solidFill>
                <a:srgbClr val="000000"/>
              </a:solidFill>
            </a:endParaRPr>
          </a:p>
          <a:p>
            <a:r>
              <a:rPr lang="en-US" altLang="de-DE" sz="1600" dirty="0">
                <a:solidFill>
                  <a:srgbClr val="000000"/>
                </a:solidFill>
              </a:rPr>
              <a:t>  </a:t>
            </a:r>
          </a:p>
        </p:txBody>
      </p:sp>
      <p:sp>
        <p:nvSpPr>
          <p:cNvPr id="10244" name="Text Box 3"/>
          <p:cNvSpPr txBox="1">
            <a:spLocks noChangeArrowheads="1"/>
          </p:cNvSpPr>
          <p:nvPr/>
        </p:nvSpPr>
        <p:spPr bwMode="auto">
          <a:xfrm>
            <a:off x="182563" y="-30163"/>
            <a:ext cx="8228012" cy="765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ヒラギノ角ゴ Pro W3" pitchFamily="48" charset="0"/>
                <a:cs typeface="ヒラギノ角ゴ Pro W3" pitchFamily="48" charset="0"/>
              </a:defRPr>
            </a:lvl9pPr>
          </a:lstStyle>
          <a:p>
            <a:pPr algn="ctr"/>
            <a:r>
              <a:rPr lang="en-US" altLang="de-DE" b="1" dirty="0" smtClean="0">
                <a:solidFill>
                  <a:srgbClr val="000000"/>
                </a:solidFill>
              </a:rPr>
              <a:t>2030</a:t>
            </a:r>
            <a:endParaRPr lang="en-US" altLang="de-DE" b="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447" y="680715"/>
            <a:ext cx="5861090" cy="4949082"/>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468313" y="260350"/>
            <a:ext cx="8228012" cy="7651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de-DE" dirty="0" smtClean="0"/>
              <a:t>Model description</a:t>
            </a:r>
          </a:p>
        </p:txBody>
      </p:sp>
      <p:sp>
        <p:nvSpPr>
          <p:cNvPr id="7171" name="Rectangle 2"/>
          <p:cNvSpPr>
            <a:spLocks noGrp="1" noChangeArrowheads="1"/>
          </p:cNvSpPr>
          <p:nvPr>
            <p:ph type="body" idx="4294967295"/>
          </p:nvPr>
        </p:nvSpPr>
        <p:spPr>
          <a:xfrm>
            <a:off x="250825" y="1341438"/>
            <a:ext cx="8713788" cy="3976687"/>
          </a:xfrm>
        </p:spPr>
        <p:txBody>
          <a:bodyPr/>
          <a:lstStyle/>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a:p>
            <a:pPr marL="341313" indent="-341313">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de-DE" smtClean="0"/>
          </a:p>
        </p:txBody>
      </p:sp>
    </p:spTree>
    <p:extLst>
      <p:ext uri="{BB962C8B-B14F-4D97-AF65-F5344CB8AC3E}">
        <p14:creationId xmlns:p14="http://schemas.microsoft.com/office/powerpoint/2010/main" val="2997517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2246</Words>
  <Application>Microsoft Office PowerPoint</Application>
  <PresentationFormat>On-screen Show (4:3)</PresentationFormat>
  <Paragraphs>521</Paragraphs>
  <Slides>36</Slides>
  <Notes>28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0</vt:i4>
      </vt:variant>
      <vt:variant>
        <vt:lpstr>Slide Titles</vt:lpstr>
      </vt:variant>
      <vt:variant>
        <vt:i4>36</vt:i4>
      </vt:variant>
    </vt:vector>
  </HeadingPairs>
  <TitlesOfParts>
    <vt:vector size="47" baseType="lpstr">
      <vt:lpstr>Arial Unicode MS</vt:lpstr>
      <vt:lpstr>Arial</vt:lpstr>
      <vt:lpstr>Cambria</vt:lpstr>
      <vt:lpstr>DejaVu Sans</vt:lpstr>
      <vt:lpstr>Droid Sans Fallback</vt:lpstr>
      <vt:lpstr>Tahoma</vt:lpstr>
      <vt:lpstr>Times New Roman</vt:lpstr>
      <vt:lpstr>Wingdings</vt:lpstr>
      <vt:lpstr>ヒラギノ角ゴ Pro W3</vt:lpstr>
      <vt:lpstr>Office Theme</vt:lpstr>
      <vt:lpstr>1_Office Theme</vt:lpstr>
      <vt:lpstr>The impact of climate change on costs of food and its impact on poverty at subnational scale</vt:lpstr>
      <vt:lpstr>Methodology</vt:lpstr>
      <vt:lpstr>Methodology</vt:lpstr>
      <vt:lpstr>Methodology</vt:lpstr>
      <vt:lpstr>Structure of the presentation</vt:lpstr>
      <vt:lpstr>The Hunger Index</vt:lpstr>
      <vt:lpstr>PowerPoint Presentation</vt:lpstr>
      <vt:lpstr>PowerPoint Presentation</vt:lpstr>
      <vt:lpstr>Model description</vt:lpstr>
      <vt:lpstr>PowerPoint Presentation</vt:lpstr>
      <vt:lpstr>Scenarios</vt:lpstr>
      <vt:lpstr>Representative Concentration Pathways</vt:lpstr>
      <vt:lpstr>Socio-economic Pathways (SSPs)</vt:lpstr>
      <vt:lpstr>Relevant SSP specifications for MAgPIE</vt:lpstr>
      <vt:lpstr>PowerPoint Presentation</vt:lpstr>
      <vt:lpstr>PowerPoint Presentation</vt:lpstr>
      <vt:lpstr>The agricultural indicators</vt:lpstr>
      <vt:lpstr>Yields</vt:lpstr>
      <vt:lpstr>Production</vt:lpstr>
      <vt:lpstr>Production</vt:lpstr>
      <vt:lpstr>Regional specific processes to react to CC impacts: MNA</vt:lpstr>
      <vt:lpstr>Regional specific processes to react to CC impacts: MNA</vt:lpstr>
      <vt:lpstr>Regional specific processes to react to CC impacts: SAS</vt:lpstr>
      <vt:lpstr>Regional specific processes to react to CC impacts: SSA</vt:lpstr>
      <vt:lpstr>PowerPoint Presentation</vt:lpstr>
      <vt:lpstr>PowerPoint Presentation</vt:lpstr>
      <vt:lpstr>The agricultural vulnerability indicator</vt:lpstr>
      <vt:lpstr>PowerPoint Presentation</vt:lpstr>
      <vt:lpstr>PowerPoint Presentation</vt:lpstr>
      <vt:lpstr>PowerPoint Presentation</vt:lpstr>
      <vt:lpstr>Thank you! </vt:lpstr>
      <vt:lpstr>Quantified SSP specifications for MAgPIE</vt:lpstr>
      <vt:lpstr>Affected people by change in COF in the different hunger index categories </vt:lpstr>
      <vt:lpstr>PowerPoint Presentation</vt:lpstr>
      <vt:lpstr>PowerPoint Presentation</vt:lpstr>
      <vt:lpstr>Modelling processes leading to a change of production patterns and resulting changes in costs of food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dc:title>
  <dc:creator>Michael Lueken</dc:creator>
  <cp:lastModifiedBy>Venkat Ganeshan Gopalakrishnan</cp:lastModifiedBy>
  <cp:revision>472</cp:revision>
  <cp:lastPrinted>2014-09-01T10:57:36Z</cp:lastPrinted>
  <dcterms:created xsi:type="dcterms:W3CDTF">2009-06-09T09:22:37Z</dcterms:created>
  <dcterms:modified xsi:type="dcterms:W3CDTF">2015-02-10T22:25:01Z</dcterms:modified>
</cp:coreProperties>
</file>