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5" r:id="rId1"/>
  </p:sldMasterIdLst>
  <p:notesMasterIdLst>
    <p:notesMasterId r:id="rId37"/>
  </p:notesMasterIdLst>
  <p:sldIdLst>
    <p:sldId id="256" r:id="rId2"/>
    <p:sldId id="290" r:id="rId3"/>
    <p:sldId id="291" r:id="rId4"/>
    <p:sldId id="313" r:id="rId5"/>
    <p:sldId id="289" r:id="rId6"/>
    <p:sldId id="294" r:id="rId7"/>
    <p:sldId id="260" r:id="rId8"/>
    <p:sldId id="293" r:id="rId9"/>
    <p:sldId id="298" r:id="rId10"/>
    <p:sldId id="259" r:id="rId11"/>
    <p:sldId id="303" r:id="rId12"/>
    <p:sldId id="273" r:id="rId13"/>
    <p:sldId id="301" r:id="rId14"/>
    <p:sldId id="276" r:id="rId15"/>
    <p:sldId id="302" r:id="rId16"/>
    <p:sldId id="277" r:id="rId17"/>
    <p:sldId id="304" r:id="rId18"/>
    <p:sldId id="279" r:id="rId19"/>
    <p:sldId id="305" r:id="rId20"/>
    <p:sldId id="280" r:id="rId21"/>
    <p:sldId id="312" r:id="rId22"/>
    <p:sldId id="307" r:id="rId23"/>
    <p:sldId id="281" r:id="rId24"/>
    <p:sldId id="297" r:id="rId25"/>
    <p:sldId id="267" r:id="rId26"/>
    <p:sldId id="314" r:id="rId27"/>
    <p:sldId id="269" r:id="rId28"/>
    <p:sldId id="285" r:id="rId29"/>
    <p:sldId id="270" r:id="rId30"/>
    <p:sldId id="287" r:id="rId31"/>
    <p:sldId id="286" r:id="rId32"/>
    <p:sldId id="310" r:id="rId33"/>
    <p:sldId id="311" r:id="rId34"/>
    <p:sldId id="308" r:id="rId35"/>
    <p:sldId id="26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782AEE-0C35-8641-9683-B5DD86784643}" type="doc">
      <dgm:prSet loTypeId="urn:microsoft.com/office/officeart/2005/8/layout/hierarchy4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7A1379-DAEA-AE41-A043-4D40BD3F5FBB}">
      <dgm:prSet phldrT="[Text]"/>
      <dgm:spPr/>
      <dgm:t>
        <a:bodyPr/>
        <a:lstStyle/>
        <a:p>
          <a:r>
            <a:rPr lang="en-US" dirty="0" smtClean="0"/>
            <a:t>Department of Budget and Management</a:t>
          </a:r>
        </a:p>
        <a:p>
          <a:r>
            <a:rPr lang="en-US" dirty="0" smtClean="0"/>
            <a:t>Organization Chart</a:t>
          </a:r>
          <a:endParaRPr lang="en-US" dirty="0"/>
        </a:p>
      </dgm:t>
    </dgm:pt>
    <dgm:pt modelId="{46733165-FD25-7F48-8946-6DBC327C3496}" type="parTrans" cxnId="{CF6D004F-88AC-944A-BBC1-1D879E21908F}">
      <dgm:prSet/>
      <dgm:spPr/>
      <dgm:t>
        <a:bodyPr/>
        <a:lstStyle/>
        <a:p>
          <a:endParaRPr lang="en-US"/>
        </a:p>
      </dgm:t>
    </dgm:pt>
    <dgm:pt modelId="{C5AFAF37-5827-AC4D-BE58-CE7E7427F61D}" type="sibTrans" cxnId="{CF6D004F-88AC-944A-BBC1-1D879E21908F}">
      <dgm:prSet/>
      <dgm:spPr/>
      <dgm:t>
        <a:bodyPr/>
        <a:lstStyle/>
        <a:p>
          <a:endParaRPr lang="en-US"/>
        </a:p>
      </dgm:t>
    </dgm:pt>
    <dgm:pt modelId="{7437D705-CFF9-CD44-B0A7-33D27D86232F}">
      <dgm:prSet phldrT="[Text]"/>
      <dgm:spPr/>
      <dgm:t>
        <a:bodyPr/>
        <a:lstStyle/>
        <a:p>
          <a:r>
            <a:rPr lang="en-US" dirty="0" smtClean="0"/>
            <a:t>Attached Agency</a:t>
          </a:r>
        </a:p>
        <a:p>
          <a:r>
            <a:rPr lang="en-US" dirty="0" smtClean="0"/>
            <a:t>GPPB</a:t>
          </a:r>
          <a:endParaRPr lang="en-US" dirty="0"/>
        </a:p>
      </dgm:t>
    </dgm:pt>
    <dgm:pt modelId="{B4663796-C4F3-4347-B87A-FD1CC66C31E0}" type="parTrans" cxnId="{5280E720-8F71-694C-97C8-08579A8D980B}">
      <dgm:prSet/>
      <dgm:spPr/>
      <dgm:t>
        <a:bodyPr/>
        <a:lstStyle/>
        <a:p>
          <a:endParaRPr lang="en-US"/>
        </a:p>
      </dgm:t>
    </dgm:pt>
    <dgm:pt modelId="{075A7F12-0ADF-6249-8D80-209A187546B5}" type="sibTrans" cxnId="{5280E720-8F71-694C-97C8-08579A8D980B}">
      <dgm:prSet/>
      <dgm:spPr/>
      <dgm:t>
        <a:bodyPr/>
        <a:lstStyle/>
        <a:p>
          <a:endParaRPr lang="en-US"/>
        </a:p>
      </dgm:t>
    </dgm:pt>
    <dgm:pt modelId="{E1D30D24-B794-8B4B-A54E-F3C31372B5A2}">
      <dgm:prSet phldrT="[Text]"/>
      <dgm:spPr/>
      <dgm:t>
        <a:bodyPr/>
        <a:lstStyle/>
        <a:p>
          <a:r>
            <a:rPr lang="en-US" dirty="0" smtClean="0"/>
            <a:t>Office of the Secretary</a:t>
          </a:r>
          <a:endParaRPr lang="en-US" dirty="0"/>
        </a:p>
      </dgm:t>
    </dgm:pt>
    <dgm:pt modelId="{47B5481D-01C1-9845-9CE2-C88EAAAC9CB7}" type="parTrans" cxnId="{0977DA8E-0120-3D46-A390-F7794FD4BFB5}">
      <dgm:prSet/>
      <dgm:spPr/>
      <dgm:t>
        <a:bodyPr/>
        <a:lstStyle/>
        <a:p>
          <a:endParaRPr lang="en-US"/>
        </a:p>
      </dgm:t>
    </dgm:pt>
    <dgm:pt modelId="{95CCBE39-050D-C24A-B01C-E470F7529EDE}" type="sibTrans" cxnId="{0977DA8E-0120-3D46-A390-F7794FD4BFB5}">
      <dgm:prSet/>
      <dgm:spPr/>
      <dgm:t>
        <a:bodyPr/>
        <a:lstStyle/>
        <a:p>
          <a:endParaRPr lang="en-US"/>
        </a:p>
      </dgm:t>
    </dgm:pt>
    <dgm:pt modelId="{ECA5CCBE-0B6C-9B48-9E3D-F9A95DF0124D}">
      <dgm:prSet phldrT="[Text]"/>
      <dgm:spPr/>
      <dgm:t>
        <a:bodyPr/>
        <a:lstStyle/>
        <a:p>
          <a:r>
            <a:rPr lang="en-US" dirty="0" smtClean="0"/>
            <a:t>Internal Audit Service</a:t>
          </a:r>
          <a:endParaRPr lang="en-US" dirty="0"/>
        </a:p>
      </dgm:t>
    </dgm:pt>
    <dgm:pt modelId="{CC0A0019-5254-8740-8B0C-FADF1EF686AF}" type="parTrans" cxnId="{0264ECB8-F7DB-1B41-BDE9-66C5BBDAF79F}">
      <dgm:prSet/>
      <dgm:spPr/>
      <dgm:t>
        <a:bodyPr/>
        <a:lstStyle/>
        <a:p>
          <a:endParaRPr lang="en-US"/>
        </a:p>
      </dgm:t>
    </dgm:pt>
    <dgm:pt modelId="{906FAD9C-B45F-4F48-A369-D3C1B274A2B6}" type="sibTrans" cxnId="{0264ECB8-F7DB-1B41-BDE9-66C5BBDAF79F}">
      <dgm:prSet/>
      <dgm:spPr/>
      <dgm:t>
        <a:bodyPr/>
        <a:lstStyle/>
        <a:p>
          <a:endParaRPr lang="en-US"/>
        </a:p>
      </dgm:t>
    </dgm:pt>
    <dgm:pt modelId="{1D567CE2-B931-D140-B040-A5F17FB22021}" type="pres">
      <dgm:prSet presAssocID="{85782AEE-0C35-8641-9683-B5DD8678464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46E619-7EE3-364C-B6B0-35418A678E68}" type="pres">
      <dgm:prSet presAssocID="{657A1379-DAEA-AE41-A043-4D40BD3F5FBB}" presName="vertOne" presStyleCnt="0"/>
      <dgm:spPr/>
    </dgm:pt>
    <dgm:pt modelId="{0EF15711-9289-9E46-A50C-6BA793BA9854}" type="pres">
      <dgm:prSet presAssocID="{657A1379-DAEA-AE41-A043-4D40BD3F5FBB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457981-DCDF-604D-AB8E-A1CB84ED2536}" type="pres">
      <dgm:prSet presAssocID="{657A1379-DAEA-AE41-A043-4D40BD3F5FBB}" presName="parTransOne" presStyleCnt="0"/>
      <dgm:spPr/>
    </dgm:pt>
    <dgm:pt modelId="{77FCFB84-0F7B-2C4D-9CCA-D3AC15727F66}" type="pres">
      <dgm:prSet presAssocID="{657A1379-DAEA-AE41-A043-4D40BD3F5FBB}" presName="horzOne" presStyleCnt="0"/>
      <dgm:spPr/>
    </dgm:pt>
    <dgm:pt modelId="{82BA6C9A-1ABD-1B4D-8BB4-A52CA40DE177}" type="pres">
      <dgm:prSet presAssocID="{7437D705-CFF9-CD44-B0A7-33D27D86232F}" presName="vertTwo" presStyleCnt="0"/>
      <dgm:spPr/>
    </dgm:pt>
    <dgm:pt modelId="{EF101291-13FB-7D40-B2DF-EC09E1CD420B}" type="pres">
      <dgm:prSet presAssocID="{7437D705-CFF9-CD44-B0A7-33D27D86232F}" presName="txTwo" presStyleLbl="node2" presStyleIdx="0" presStyleCnt="3" custLinFactNeighborX="9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09D4A4-B946-714E-B1FF-5524CA63B578}" type="pres">
      <dgm:prSet presAssocID="{7437D705-CFF9-CD44-B0A7-33D27D86232F}" presName="horzTwo" presStyleCnt="0"/>
      <dgm:spPr/>
    </dgm:pt>
    <dgm:pt modelId="{8E4DA59F-B0DE-0A4F-AE58-5BAD1AD1C6C9}" type="pres">
      <dgm:prSet presAssocID="{075A7F12-0ADF-6249-8D80-209A187546B5}" presName="sibSpaceTwo" presStyleCnt="0"/>
      <dgm:spPr/>
    </dgm:pt>
    <dgm:pt modelId="{9FEF0656-E62A-ED49-88F6-27CBE949BC93}" type="pres">
      <dgm:prSet presAssocID="{E1D30D24-B794-8B4B-A54E-F3C31372B5A2}" presName="vertTwo" presStyleCnt="0"/>
      <dgm:spPr/>
    </dgm:pt>
    <dgm:pt modelId="{2F87FE05-A61B-DC4A-AD39-45E9D4D71C93}" type="pres">
      <dgm:prSet presAssocID="{E1D30D24-B794-8B4B-A54E-F3C31372B5A2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E9D9E3-C803-F849-B764-F903CB992BEF}" type="pres">
      <dgm:prSet presAssocID="{E1D30D24-B794-8B4B-A54E-F3C31372B5A2}" presName="horzTwo" presStyleCnt="0"/>
      <dgm:spPr/>
    </dgm:pt>
    <dgm:pt modelId="{B770324F-7C40-6A48-BFD1-613F64803305}" type="pres">
      <dgm:prSet presAssocID="{95CCBE39-050D-C24A-B01C-E470F7529EDE}" presName="sibSpaceTwo" presStyleCnt="0"/>
      <dgm:spPr/>
    </dgm:pt>
    <dgm:pt modelId="{647B411B-2A04-1845-BB4E-3B617BEB8946}" type="pres">
      <dgm:prSet presAssocID="{ECA5CCBE-0B6C-9B48-9E3D-F9A95DF0124D}" presName="vertTwo" presStyleCnt="0"/>
      <dgm:spPr/>
    </dgm:pt>
    <dgm:pt modelId="{0F73106C-B3C7-7E43-AF38-D2EBEBC28C77}" type="pres">
      <dgm:prSet presAssocID="{ECA5CCBE-0B6C-9B48-9E3D-F9A95DF0124D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3F4E1C-70AF-884B-9660-FD4A660A9F53}" type="pres">
      <dgm:prSet presAssocID="{ECA5CCBE-0B6C-9B48-9E3D-F9A95DF0124D}" presName="horzTwo" presStyleCnt="0"/>
      <dgm:spPr/>
    </dgm:pt>
  </dgm:ptLst>
  <dgm:cxnLst>
    <dgm:cxn modelId="{EB7B1EF9-2DD2-454F-8D96-FAF72EDB0A27}" type="presOf" srcId="{ECA5CCBE-0B6C-9B48-9E3D-F9A95DF0124D}" destId="{0F73106C-B3C7-7E43-AF38-D2EBEBC28C77}" srcOrd="0" destOrd="0" presId="urn:microsoft.com/office/officeart/2005/8/layout/hierarchy4"/>
    <dgm:cxn modelId="{0264ECB8-F7DB-1B41-BDE9-66C5BBDAF79F}" srcId="{657A1379-DAEA-AE41-A043-4D40BD3F5FBB}" destId="{ECA5CCBE-0B6C-9B48-9E3D-F9A95DF0124D}" srcOrd="2" destOrd="0" parTransId="{CC0A0019-5254-8740-8B0C-FADF1EF686AF}" sibTransId="{906FAD9C-B45F-4F48-A369-D3C1B274A2B6}"/>
    <dgm:cxn modelId="{C6749B17-BC9B-504D-86C0-AD621B684CBC}" type="presOf" srcId="{657A1379-DAEA-AE41-A043-4D40BD3F5FBB}" destId="{0EF15711-9289-9E46-A50C-6BA793BA9854}" srcOrd="0" destOrd="0" presId="urn:microsoft.com/office/officeart/2005/8/layout/hierarchy4"/>
    <dgm:cxn modelId="{6EED3D1A-B3E4-1243-A0DD-3B3832402F76}" type="presOf" srcId="{7437D705-CFF9-CD44-B0A7-33D27D86232F}" destId="{EF101291-13FB-7D40-B2DF-EC09E1CD420B}" srcOrd="0" destOrd="0" presId="urn:microsoft.com/office/officeart/2005/8/layout/hierarchy4"/>
    <dgm:cxn modelId="{DAF661F2-17E0-2940-BB40-AC9F60654EB3}" type="presOf" srcId="{85782AEE-0C35-8641-9683-B5DD86784643}" destId="{1D567CE2-B931-D140-B040-A5F17FB22021}" srcOrd="0" destOrd="0" presId="urn:microsoft.com/office/officeart/2005/8/layout/hierarchy4"/>
    <dgm:cxn modelId="{CF6D004F-88AC-944A-BBC1-1D879E21908F}" srcId="{85782AEE-0C35-8641-9683-B5DD86784643}" destId="{657A1379-DAEA-AE41-A043-4D40BD3F5FBB}" srcOrd="0" destOrd="0" parTransId="{46733165-FD25-7F48-8946-6DBC327C3496}" sibTransId="{C5AFAF37-5827-AC4D-BE58-CE7E7427F61D}"/>
    <dgm:cxn modelId="{B67A4FC8-6AD5-7D40-BA92-61C90A45DFA7}" type="presOf" srcId="{E1D30D24-B794-8B4B-A54E-F3C31372B5A2}" destId="{2F87FE05-A61B-DC4A-AD39-45E9D4D71C93}" srcOrd="0" destOrd="0" presId="urn:microsoft.com/office/officeart/2005/8/layout/hierarchy4"/>
    <dgm:cxn modelId="{0977DA8E-0120-3D46-A390-F7794FD4BFB5}" srcId="{657A1379-DAEA-AE41-A043-4D40BD3F5FBB}" destId="{E1D30D24-B794-8B4B-A54E-F3C31372B5A2}" srcOrd="1" destOrd="0" parTransId="{47B5481D-01C1-9845-9CE2-C88EAAAC9CB7}" sibTransId="{95CCBE39-050D-C24A-B01C-E470F7529EDE}"/>
    <dgm:cxn modelId="{5280E720-8F71-694C-97C8-08579A8D980B}" srcId="{657A1379-DAEA-AE41-A043-4D40BD3F5FBB}" destId="{7437D705-CFF9-CD44-B0A7-33D27D86232F}" srcOrd="0" destOrd="0" parTransId="{B4663796-C4F3-4347-B87A-FD1CC66C31E0}" sibTransId="{075A7F12-0ADF-6249-8D80-209A187546B5}"/>
    <dgm:cxn modelId="{BD867734-2035-D448-8B4F-747ADB33EB9B}" type="presParOf" srcId="{1D567CE2-B931-D140-B040-A5F17FB22021}" destId="{9D46E619-7EE3-364C-B6B0-35418A678E68}" srcOrd="0" destOrd="0" presId="urn:microsoft.com/office/officeart/2005/8/layout/hierarchy4"/>
    <dgm:cxn modelId="{D411A61F-EC45-9042-B8E9-E65DB5F6F0C3}" type="presParOf" srcId="{9D46E619-7EE3-364C-B6B0-35418A678E68}" destId="{0EF15711-9289-9E46-A50C-6BA793BA9854}" srcOrd="0" destOrd="0" presId="urn:microsoft.com/office/officeart/2005/8/layout/hierarchy4"/>
    <dgm:cxn modelId="{6A25A4FB-07DA-BB4C-8E62-181112D9A6EB}" type="presParOf" srcId="{9D46E619-7EE3-364C-B6B0-35418A678E68}" destId="{2D457981-DCDF-604D-AB8E-A1CB84ED2536}" srcOrd="1" destOrd="0" presId="urn:microsoft.com/office/officeart/2005/8/layout/hierarchy4"/>
    <dgm:cxn modelId="{18BD75DC-410C-E14A-A9D1-2279102D8EC9}" type="presParOf" srcId="{9D46E619-7EE3-364C-B6B0-35418A678E68}" destId="{77FCFB84-0F7B-2C4D-9CCA-D3AC15727F66}" srcOrd="2" destOrd="0" presId="urn:microsoft.com/office/officeart/2005/8/layout/hierarchy4"/>
    <dgm:cxn modelId="{99B4DC4C-5155-A14F-B1EC-E9220C0AA8D3}" type="presParOf" srcId="{77FCFB84-0F7B-2C4D-9CCA-D3AC15727F66}" destId="{82BA6C9A-1ABD-1B4D-8BB4-A52CA40DE177}" srcOrd="0" destOrd="0" presId="urn:microsoft.com/office/officeart/2005/8/layout/hierarchy4"/>
    <dgm:cxn modelId="{1741823E-7961-D540-9C0A-6DFF4C4BDA8F}" type="presParOf" srcId="{82BA6C9A-1ABD-1B4D-8BB4-A52CA40DE177}" destId="{EF101291-13FB-7D40-B2DF-EC09E1CD420B}" srcOrd="0" destOrd="0" presId="urn:microsoft.com/office/officeart/2005/8/layout/hierarchy4"/>
    <dgm:cxn modelId="{1941376C-2791-3449-BCB8-A9DD631B772B}" type="presParOf" srcId="{82BA6C9A-1ABD-1B4D-8BB4-A52CA40DE177}" destId="{4F09D4A4-B946-714E-B1FF-5524CA63B578}" srcOrd="1" destOrd="0" presId="urn:microsoft.com/office/officeart/2005/8/layout/hierarchy4"/>
    <dgm:cxn modelId="{171E5DA6-03D5-DF45-8DDD-11C129D9D3A7}" type="presParOf" srcId="{77FCFB84-0F7B-2C4D-9CCA-D3AC15727F66}" destId="{8E4DA59F-B0DE-0A4F-AE58-5BAD1AD1C6C9}" srcOrd="1" destOrd="0" presId="urn:microsoft.com/office/officeart/2005/8/layout/hierarchy4"/>
    <dgm:cxn modelId="{DD2ED493-F129-A545-8F49-3C5DF2284F36}" type="presParOf" srcId="{77FCFB84-0F7B-2C4D-9CCA-D3AC15727F66}" destId="{9FEF0656-E62A-ED49-88F6-27CBE949BC93}" srcOrd="2" destOrd="0" presId="urn:microsoft.com/office/officeart/2005/8/layout/hierarchy4"/>
    <dgm:cxn modelId="{A53390F6-7777-E042-BA71-6FE27A8A5D80}" type="presParOf" srcId="{9FEF0656-E62A-ED49-88F6-27CBE949BC93}" destId="{2F87FE05-A61B-DC4A-AD39-45E9D4D71C93}" srcOrd="0" destOrd="0" presId="urn:microsoft.com/office/officeart/2005/8/layout/hierarchy4"/>
    <dgm:cxn modelId="{95C5A06F-4913-314C-A81D-5723130E6BB9}" type="presParOf" srcId="{9FEF0656-E62A-ED49-88F6-27CBE949BC93}" destId="{2DE9D9E3-C803-F849-B764-F903CB992BEF}" srcOrd="1" destOrd="0" presId="urn:microsoft.com/office/officeart/2005/8/layout/hierarchy4"/>
    <dgm:cxn modelId="{F1EF3C38-BB84-6948-83E4-E2E1E6B88CA4}" type="presParOf" srcId="{77FCFB84-0F7B-2C4D-9CCA-D3AC15727F66}" destId="{B770324F-7C40-6A48-BFD1-613F64803305}" srcOrd="3" destOrd="0" presId="urn:microsoft.com/office/officeart/2005/8/layout/hierarchy4"/>
    <dgm:cxn modelId="{7FA73376-E65F-5449-8FC5-A77378492999}" type="presParOf" srcId="{77FCFB84-0F7B-2C4D-9CCA-D3AC15727F66}" destId="{647B411B-2A04-1845-BB4E-3B617BEB8946}" srcOrd="4" destOrd="0" presId="urn:microsoft.com/office/officeart/2005/8/layout/hierarchy4"/>
    <dgm:cxn modelId="{AE19E898-57BA-3148-B4E5-7DBCBFBCFDBB}" type="presParOf" srcId="{647B411B-2A04-1845-BB4E-3B617BEB8946}" destId="{0F73106C-B3C7-7E43-AF38-D2EBEBC28C77}" srcOrd="0" destOrd="0" presId="urn:microsoft.com/office/officeart/2005/8/layout/hierarchy4"/>
    <dgm:cxn modelId="{3388C3E6-AA26-B149-9A89-9FEB3195D0B0}" type="presParOf" srcId="{647B411B-2A04-1845-BB4E-3B617BEB8946}" destId="{253F4E1C-70AF-884B-9660-FD4A660A9F5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38DF28-433D-8345-880F-A9D825310931}" type="doc">
      <dgm:prSet loTypeId="urn:microsoft.com/office/officeart/2005/8/layout/radial4" loCatId="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34B9D7-C25C-1C49-AA9D-2B42B90D839C}">
      <dgm:prSet phldrT="[Text]"/>
      <dgm:spPr/>
      <dgm:t>
        <a:bodyPr/>
        <a:lstStyle/>
        <a:p>
          <a:r>
            <a:rPr lang="en-US" dirty="0" smtClean="0"/>
            <a:t>Information</a:t>
          </a:r>
          <a:endParaRPr lang="en-US" dirty="0"/>
        </a:p>
      </dgm:t>
    </dgm:pt>
    <dgm:pt modelId="{8B8CF475-60C1-A040-931B-44512C2E2132}" type="parTrans" cxnId="{B4AB319C-2B14-8E46-88A8-A68FFE1978F7}">
      <dgm:prSet/>
      <dgm:spPr/>
      <dgm:t>
        <a:bodyPr/>
        <a:lstStyle/>
        <a:p>
          <a:endParaRPr lang="en-US"/>
        </a:p>
      </dgm:t>
    </dgm:pt>
    <dgm:pt modelId="{7EFBB315-05A2-D14B-9C46-3F4562B8711C}" type="sibTrans" cxnId="{B4AB319C-2B14-8E46-88A8-A68FFE1978F7}">
      <dgm:prSet/>
      <dgm:spPr/>
      <dgm:t>
        <a:bodyPr/>
        <a:lstStyle/>
        <a:p>
          <a:endParaRPr lang="en-US"/>
        </a:p>
      </dgm:t>
    </dgm:pt>
    <dgm:pt modelId="{B1EB49EF-5435-D745-87C2-E35D49832CEA}">
      <dgm:prSet phldrT="[Text]" custT="1"/>
      <dgm:spPr/>
      <dgm:t>
        <a:bodyPr/>
        <a:lstStyle/>
        <a:p>
          <a:r>
            <a:rPr lang="en-US" sz="1800" dirty="0" smtClean="0"/>
            <a:t>Disclosure</a:t>
          </a:r>
          <a:endParaRPr lang="en-US" sz="1800" dirty="0"/>
        </a:p>
      </dgm:t>
    </dgm:pt>
    <dgm:pt modelId="{31494BC3-B8CC-4F47-B2DF-9DAA295B75DC}" type="parTrans" cxnId="{1E692C3D-AD35-C44B-A5F6-AF5162BCEB40}">
      <dgm:prSet/>
      <dgm:spPr/>
      <dgm:t>
        <a:bodyPr/>
        <a:lstStyle/>
        <a:p>
          <a:endParaRPr lang="en-US"/>
        </a:p>
      </dgm:t>
    </dgm:pt>
    <dgm:pt modelId="{175A710C-D29B-4149-944B-17BE8467B8F6}" type="sibTrans" cxnId="{1E692C3D-AD35-C44B-A5F6-AF5162BCEB40}">
      <dgm:prSet/>
      <dgm:spPr/>
      <dgm:t>
        <a:bodyPr/>
        <a:lstStyle/>
        <a:p>
          <a:endParaRPr lang="en-US"/>
        </a:p>
      </dgm:t>
    </dgm:pt>
    <dgm:pt modelId="{2D82EBD7-F687-E245-B251-E909C18EFF58}">
      <dgm:prSet phldrT="[Text]" custT="1"/>
      <dgm:spPr/>
      <dgm:t>
        <a:bodyPr/>
        <a:lstStyle/>
        <a:p>
          <a:r>
            <a:rPr lang="en-US" sz="2000" dirty="0" smtClean="0"/>
            <a:t>Demystification</a:t>
          </a:r>
          <a:endParaRPr lang="en-US" sz="2000" dirty="0"/>
        </a:p>
      </dgm:t>
    </dgm:pt>
    <dgm:pt modelId="{D7F19FD7-94D7-1B41-AB73-16C15E2D481F}" type="parTrans" cxnId="{E9EA89CC-C5CD-9647-926F-73B6E43387F4}">
      <dgm:prSet/>
      <dgm:spPr/>
      <dgm:t>
        <a:bodyPr/>
        <a:lstStyle/>
        <a:p>
          <a:endParaRPr lang="en-US"/>
        </a:p>
      </dgm:t>
    </dgm:pt>
    <dgm:pt modelId="{C9E2F5A5-F9EC-2D40-A43A-53F4A199B77D}" type="sibTrans" cxnId="{E9EA89CC-C5CD-9647-926F-73B6E43387F4}">
      <dgm:prSet/>
      <dgm:spPr/>
      <dgm:t>
        <a:bodyPr/>
        <a:lstStyle/>
        <a:p>
          <a:endParaRPr lang="en-US"/>
        </a:p>
      </dgm:t>
    </dgm:pt>
    <dgm:pt modelId="{E6847F94-DEAA-6444-9201-754F9B3B1B4F}">
      <dgm:prSet phldrT="[Text]"/>
      <dgm:spPr/>
      <dgm:t>
        <a:bodyPr/>
        <a:lstStyle/>
        <a:p>
          <a:r>
            <a:rPr lang="en-US" dirty="0" smtClean="0"/>
            <a:t>Dissemination</a:t>
          </a:r>
          <a:endParaRPr lang="en-US" dirty="0"/>
        </a:p>
      </dgm:t>
    </dgm:pt>
    <dgm:pt modelId="{323F91CE-31FD-CD48-A158-421684F3B4FC}" type="parTrans" cxnId="{06D5D6E1-5568-264B-9D2B-4F4B4A256B58}">
      <dgm:prSet/>
      <dgm:spPr/>
      <dgm:t>
        <a:bodyPr/>
        <a:lstStyle/>
        <a:p>
          <a:endParaRPr lang="en-US"/>
        </a:p>
      </dgm:t>
    </dgm:pt>
    <dgm:pt modelId="{1AA85D38-8035-5246-82AE-A3E8FC9D009A}" type="sibTrans" cxnId="{06D5D6E1-5568-264B-9D2B-4F4B4A256B58}">
      <dgm:prSet/>
      <dgm:spPr/>
      <dgm:t>
        <a:bodyPr/>
        <a:lstStyle/>
        <a:p>
          <a:endParaRPr lang="en-US"/>
        </a:p>
      </dgm:t>
    </dgm:pt>
    <dgm:pt modelId="{ADFF1E14-4E41-204B-AA0E-C35FFD5AD36A}">
      <dgm:prSet phldrT="[Text]"/>
      <dgm:spPr/>
      <dgm:t>
        <a:bodyPr/>
        <a:lstStyle/>
        <a:p>
          <a:r>
            <a:rPr lang="en-US" dirty="0" smtClean="0"/>
            <a:t>Collective action</a:t>
          </a:r>
          <a:endParaRPr lang="en-US" dirty="0"/>
        </a:p>
      </dgm:t>
    </dgm:pt>
    <dgm:pt modelId="{A8A03670-D916-834A-8FF7-A35DB0E9A2C4}" type="parTrans" cxnId="{F5C5548F-844E-874B-ADC9-58E1128F7528}">
      <dgm:prSet/>
      <dgm:spPr/>
      <dgm:t>
        <a:bodyPr/>
        <a:lstStyle/>
        <a:p>
          <a:endParaRPr lang="en-US"/>
        </a:p>
      </dgm:t>
    </dgm:pt>
    <dgm:pt modelId="{04817E95-26F9-8741-8311-7AA9BEA80DB0}" type="sibTrans" cxnId="{F5C5548F-844E-874B-ADC9-58E1128F7528}">
      <dgm:prSet/>
      <dgm:spPr/>
      <dgm:t>
        <a:bodyPr/>
        <a:lstStyle/>
        <a:p>
          <a:endParaRPr lang="en-US"/>
        </a:p>
      </dgm:t>
    </dgm:pt>
    <dgm:pt modelId="{0FE01556-8D0A-6141-8034-05AC899871DE}" type="pres">
      <dgm:prSet presAssocID="{E038DF28-433D-8345-880F-A9D82531093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86E8BC-BA39-EE4D-AD27-F4D208A79288}" type="pres">
      <dgm:prSet presAssocID="{5234B9D7-C25C-1C49-AA9D-2B42B90D839C}" presName="centerShape" presStyleLbl="node0" presStyleIdx="0" presStyleCnt="1"/>
      <dgm:spPr/>
      <dgm:t>
        <a:bodyPr/>
        <a:lstStyle/>
        <a:p>
          <a:endParaRPr lang="en-US"/>
        </a:p>
      </dgm:t>
    </dgm:pt>
    <dgm:pt modelId="{90B0A877-3CD2-754C-B313-26B132B361B5}" type="pres">
      <dgm:prSet presAssocID="{31494BC3-B8CC-4F47-B2DF-9DAA295B75DC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E028E745-B57C-F64F-A586-C3CA899E9431}" type="pres">
      <dgm:prSet presAssocID="{B1EB49EF-5435-D745-87C2-E35D49832CE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38CF4-4539-BD4B-9C81-542A833080E9}" type="pres">
      <dgm:prSet presAssocID="{D7F19FD7-94D7-1B41-AB73-16C15E2D481F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9E4713CA-93F9-7D40-9A63-C1C22D561B96}" type="pres">
      <dgm:prSet presAssocID="{2D82EBD7-F687-E245-B251-E909C18EFF5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E3C1DD-5EF5-5649-BC08-7D61F00235D8}" type="pres">
      <dgm:prSet presAssocID="{323F91CE-31FD-CD48-A158-421684F3B4FC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99A94549-2CB3-2A42-BE39-F96F41FA42A4}" type="pres">
      <dgm:prSet presAssocID="{E6847F94-DEAA-6444-9201-754F9B3B1B4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615FBB-1068-4648-8863-F3B5BB523B20}" type="pres">
      <dgm:prSet presAssocID="{A8A03670-D916-834A-8FF7-A35DB0E9A2C4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62DBDD7E-393A-DE49-BD33-EFD96235589E}" type="pres">
      <dgm:prSet presAssocID="{ADFF1E14-4E41-204B-AA0E-C35FFD5AD36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FE4F22-C1C6-DF42-BDD4-4A7E46033BEE}" type="presOf" srcId="{5234B9D7-C25C-1C49-AA9D-2B42B90D839C}" destId="{8286E8BC-BA39-EE4D-AD27-F4D208A79288}" srcOrd="0" destOrd="0" presId="urn:microsoft.com/office/officeart/2005/8/layout/radial4"/>
    <dgm:cxn modelId="{F5C5548F-844E-874B-ADC9-58E1128F7528}" srcId="{5234B9D7-C25C-1C49-AA9D-2B42B90D839C}" destId="{ADFF1E14-4E41-204B-AA0E-C35FFD5AD36A}" srcOrd="3" destOrd="0" parTransId="{A8A03670-D916-834A-8FF7-A35DB0E9A2C4}" sibTransId="{04817E95-26F9-8741-8311-7AA9BEA80DB0}"/>
    <dgm:cxn modelId="{2B665DAE-B916-7B42-9FE3-765B28E9A9C0}" type="presOf" srcId="{E038DF28-433D-8345-880F-A9D825310931}" destId="{0FE01556-8D0A-6141-8034-05AC899871DE}" srcOrd="0" destOrd="0" presId="urn:microsoft.com/office/officeart/2005/8/layout/radial4"/>
    <dgm:cxn modelId="{C2DE1FDC-41F8-2346-834F-ECB64C6AD6FC}" type="presOf" srcId="{D7F19FD7-94D7-1B41-AB73-16C15E2D481F}" destId="{30538CF4-4539-BD4B-9C81-542A833080E9}" srcOrd="0" destOrd="0" presId="urn:microsoft.com/office/officeart/2005/8/layout/radial4"/>
    <dgm:cxn modelId="{97C4D4AD-068B-BF4C-8A8C-FBDC2F958E14}" type="presOf" srcId="{323F91CE-31FD-CD48-A158-421684F3B4FC}" destId="{88E3C1DD-5EF5-5649-BC08-7D61F00235D8}" srcOrd="0" destOrd="0" presId="urn:microsoft.com/office/officeart/2005/8/layout/radial4"/>
    <dgm:cxn modelId="{E052FD8F-E3F1-CC4E-AC09-C782B67F5914}" type="presOf" srcId="{E6847F94-DEAA-6444-9201-754F9B3B1B4F}" destId="{99A94549-2CB3-2A42-BE39-F96F41FA42A4}" srcOrd="0" destOrd="0" presId="urn:microsoft.com/office/officeart/2005/8/layout/radial4"/>
    <dgm:cxn modelId="{1E692C3D-AD35-C44B-A5F6-AF5162BCEB40}" srcId="{5234B9D7-C25C-1C49-AA9D-2B42B90D839C}" destId="{B1EB49EF-5435-D745-87C2-E35D49832CEA}" srcOrd="0" destOrd="0" parTransId="{31494BC3-B8CC-4F47-B2DF-9DAA295B75DC}" sibTransId="{175A710C-D29B-4149-944B-17BE8467B8F6}"/>
    <dgm:cxn modelId="{27066582-F98E-3E42-A820-521877BFAD0B}" type="presOf" srcId="{31494BC3-B8CC-4F47-B2DF-9DAA295B75DC}" destId="{90B0A877-3CD2-754C-B313-26B132B361B5}" srcOrd="0" destOrd="0" presId="urn:microsoft.com/office/officeart/2005/8/layout/radial4"/>
    <dgm:cxn modelId="{DB23D707-DD12-6249-9C6E-6E60CD9F202B}" type="presOf" srcId="{ADFF1E14-4E41-204B-AA0E-C35FFD5AD36A}" destId="{62DBDD7E-393A-DE49-BD33-EFD96235589E}" srcOrd="0" destOrd="0" presId="urn:microsoft.com/office/officeart/2005/8/layout/radial4"/>
    <dgm:cxn modelId="{B4AB319C-2B14-8E46-88A8-A68FFE1978F7}" srcId="{E038DF28-433D-8345-880F-A9D825310931}" destId="{5234B9D7-C25C-1C49-AA9D-2B42B90D839C}" srcOrd="0" destOrd="0" parTransId="{8B8CF475-60C1-A040-931B-44512C2E2132}" sibTransId="{7EFBB315-05A2-D14B-9C46-3F4562B8711C}"/>
    <dgm:cxn modelId="{E9EA89CC-C5CD-9647-926F-73B6E43387F4}" srcId="{5234B9D7-C25C-1C49-AA9D-2B42B90D839C}" destId="{2D82EBD7-F687-E245-B251-E909C18EFF58}" srcOrd="1" destOrd="0" parTransId="{D7F19FD7-94D7-1B41-AB73-16C15E2D481F}" sibTransId="{C9E2F5A5-F9EC-2D40-A43A-53F4A199B77D}"/>
    <dgm:cxn modelId="{C341300D-8145-C643-8A7C-27811380B36C}" type="presOf" srcId="{B1EB49EF-5435-D745-87C2-E35D49832CEA}" destId="{E028E745-B57C-F64F-A586-C3CA899E9431}" srcOrd="0" destOrd="0" presId="urn:microsoft.com/office/officeart/2005/8/layout/radial4"/>
    <dgm:cxn modelId="{BECB0C54-9A60-274A-B266-FFEF6DD1FC88}" type="presOf" srcId="{A8A03670-D916-834A-8FF7-A35DB0E9A2C4}" destId="{21615FBB-1068-4648-8863-F3B5BB523B20}" srcOrd="0" destOrd="0" presId="urn:microsoft.com/office/officeart/2005/8/layout/radial4"/>
    <dgm:cxn modelId="{AADEFA6E-8E14-A342-BDD5-1A1341375E1C}" type="presOf" srcId="{2D82EBD7-F687-E245-B251-E909C18EFF58}" destId="{9E4713CA-93F9-7D40-9A63-C1C22D561B96}" srcOrd="0" destOrd="0" presId="urn:microsoft.com/office/officeart/2005/8/layout/radial4"/>
    <dgm:cxn modelId="{06D5D6E1-5568-264B-9D2B-4F4B4A256B58}" srcId="{5234B9D7-C25C-1C49-AA9D-2B42B90D839C}" destId="{E6847F94-DEAA-6444-9201-754F9B3B1B4F}" srcOrd="2" destOrd="0" parTransId="{323F91CE-31FD-CD48-A158-421684F3B4FC}" sibTransId="{1AA85D38-8035-5246-82AE-A3E8FC9D009A}"/>
    <dgm:cxn modelId="{046EB685-EFF0-B647-9C76-F9A55EC450C4}" type="presParOf" srcId="{0FE01556-8D0A-6141-8034-05AC899871DE}" destId="{8286E8BC-BA39-EE4D-AD27-F4D208A79288}" srcOrd="0" destOrd="0" presId="urn:microsoft.com/office/officeart/2005/8/layout/radial4"/>
    <dgm:cxn modelId="{200817DB-6F09-6A4C-B0BD-51122870FA19}" type="presParOf" srcId="{0FE01556-8D0A-6141-8034-05AC899871DE}" destId="{90B0A877-3CD2-754C-B313-26B132B361B5}" srcOrd="1" destOrd="0" presId="urn:microsoft.com/office/officeart/2005/8/layout/radial4"/>
    <dgm:cxn modelId="{3F3544C0-ED03-924E-8F74-0FDF41CE5352}" type="presParOf" srcId="{0FE01556-8D0A-6141-8034-05AC899871DE}" destId="{E028E745-B57C-F64F-A586-C3CA899E9431}" srcOrd="2" destOrd="0" presId="urn:microsoft.com/office/officeart/2005/8/layout/radial4"/>
    <dgm:cxn modelId="{46FCE1D2-826A-9345-8E7D-1AA9745EBF44}" type="presParOf" srcId="{0FE01556-8D0A-6141-8034-05AC899871DE}" destId="{30538CF4-4539-BD4B-9C81-542A833080E9}" srcOrd="3" destOrd="0" presId="urn:microsoft.com/office/officeart/2005/8/layout/radial4"/>
    <dgm:cxn modelId="{62F39B70-80DD-8B42-BE5A-937E56866BA1}" type="presParOf" srcId="{0FE01556-8D0A-6141-8034-05AC899871DE}" destId="{9E4713CA-93F9-7D40-9A63-C1C22D561B96}" srcOrd="4" destOrd="0" presId="urn:microsoft.com/office/officeart/2005/8/layout/radial4"/>
    <dgm:cxn modelId="{C8FCE1D7-9E39-184B-92A4-0769B65CF987}" type="presParOf" srcId="{0FE01556-8D0A-6141-8034-05AC899871DE}" destId="{88E3C1DD-5EF5-5649-BC08-7D61F00235D8}" srcOrd="5" destOrd="0" presId="urn:microsoft.com/office/officeart/2005/8/layout/radial4"/>
    <dgm:cxn modelId="{8FC9DE2C-36F0-8A43-92B5-6719951D74FE}" type="presParOf" srcId="{0FE01556-8D0A-6141-8034-05AC899871DE}" destId="{99A94549-2CB3-2A42-BE39-F96F41FA42A4}" srcOrd="6" destOrd="0" presId="urn:microsoft.com/office/officeart/2005/8/layout/radial4"/>
    <dgm:cxn modelId="{0D49A2FB-70B5-BF45-A152-26D6EF021070}" type="presParOf" srcId="{0FE01556-8D0A-6141-8034-05AC899871DE}" destId="{21615FBB-1068-4648-8863-F3B5BB523B20}" srcOrd="7" destOrd="0" presId="urn:microsoft.com/office/officeart/2005/8/layout/radial4"/>
    <dgm:cxn modelId="{3D580615-EDFC-BB43-87D1-A53038D2087F}" type="presParOf" srcId="{0FE01556-8D0A-6141-8034-05AC899871DE}" destId="{62DBDD7E-393A-DE49-BD33-EFD96235589E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C3959B-AB50-544E-839A-1573B0383189}" type="doc">
      <dgm:prSet loTypeId="urn:microsoft.com/office/officeart/2005/8/layout/matrix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938F8A-D3AB-F743-ADE1-F10E44F22085}">
      <dgm:prSet phldrT="[Text]"/>
      <dgm:spPr/>
      <dgm:t>
        <a:bodyPr/>
        <a:lstStyle/>
        <a:p>
          <a:r>
            <a:rPr lang="en-US" dirty="0" smtClean="0"/>
            <a:t>Freedom of Information</a:t>
          </a:r>
          <a:endParaRPr lang="en-US" dirty="0"/>
        </a:p>
      </dgm:t>
    </dgm:pt>
    <dgm:pt modelId="{417C82BB-7399-464C-8E02-91AC81902473}" type="parTrans" cxnId="{97C55CC2-F507-B14B-8A01-51A8A13FD634}">
      <dgm:prSet/>
      <dgm:spPr/>
      <dgm:t>
        <a:bodyPr/>
        <a:lstStyle/>
        <a:p>
          <a:endParaRPr lang="en-US"/>
        </a:p>
      </dgm:t>
    </dgm:pt>
    <dgm:pt modelId="{D484EE69-BF3F-C64C-835F-75EFDD22FD4D}" type="sibTrans" cxnId="{97C55CC2-F507-B14B-8A01-51A8A13FD634}">
      <dgm:prSet/>
      <dgm:spPr/>
      <dgm:t>
        <a:bodyPr/>
        <a:lstStyle/>
        <a:p>
          <a:endParaRPr lang="en-US"/>
        </a:p>
      </dgm:t>
    </dgm:pt>
    <dgm:pt modelId="{81FDC6FF-A3A2-4C44-8F3A-33B20832CC07}">
      <dgm:prSet phldrT="[Text]"/>
      <dgm:spPr/>
      <dgm:t>
        <a:bodyPr/>
        <a:lstStyle/>
        <a:p>
          <a:r>
            <a:rPr lang="en-US" dirty="0" smtClean="0"/>
            <a:t>Awareness campaign</a:t>
          </a:r>
          <a:endParaRPr lang="en-US" dirty="0"/>
        </a:p>
      </dgm:t>
    </dgm:pt>
    <dgm:pt modelId="{D98A1D2A-269D-CD4B-9AA3-F6C084AADE34}" type="parTrans" cxnId="{EEC928D3-6513-A540-BAC6-DA574F7EDBB5}">
      <dgm:prSet/>
      <dgm:spPr/>
      <dgm:t>
        <a:bodyPr/>
        <a:lstStyle/>
        <a:p>
          <a:endParaRPr lang="en-US"/>
        </a:p>
      </dgm:t>
    </dgm:pt>
    <dgm:pt modelId="{98A9EF5B-5ED0-EC42-A842-CA57270549B2}" type="sibTrans" cxnId="{EEC928D3-6513-A540-BAC6-DA574F7EDBB5}">
      <dgm:prSet/>
      <dgm:spPr/>
      <dgm:t>
        <a:bodyPr/>
        <a:lstStyle/>
        <a:p>
          <a:endParaRPr lang="en-US"/>
        </a:p>
      </dgm:t>
    </dgm:pt>
    <dgm:pt modelId="{91E672A3-FD12-4646-B0E0-D2F63F61BA4C}">
      <dgm:prSet phldrT="[Text]"/>
      <dgm:spPr/>
      <dgm:t>
        <a:bodyPr/>
        <a:lstStyle/>
        <a:p>
          <a:r>
            <a:rPr lang="en-US" dirty="0" smtClean="0"/>
            <a:t>Rights education</a:t>
          </a:r>
          <a:endParaRPr lang="en-US" dirty="0"/>
        </a:p>
      </dgm:t>
    </dgm:pt>
    <dgm:pt modelId="{ADFD6BF4-C30D-A647-BD38-F99B46DB6DC1}" type="parTrans" cxnId="{5531B52A-2DFA-9E4A-8AF8-8798447EB982}">
      <dgm:prSet/>
      <dgm:spPr/>
      <dgm:t>
        <a:bodyPr/>
        <a:lstStyle/>
        <a:p>
          <a:endParaRPr lang="en-US"/>
        </a:p>
      </dgm:t>
    </dgm:pt>
    <dgm:pt modelId="{6C02258A-89CE-1347-9915-7E678B5EAC7E}" type="sibTrans" cxnId="{5531B52A-2DFA-9E4A-8AF8-8798447EB982}">
      <dgm:prSet/>
      <dgm:spPr/>
      <dgm:t>
        <a:bodyPr/>
        <a:lstStyle/>
        <a:p>
          <a:endParaRPr lang="en-US"/>
        </a:p>
      </dgm:t>
    </dgm:pt>
    <dgm:pt modelId="{61F3D61D-0C8A-6A4A-B5F0-A7BED37E8B18}">
      <dgm:prSet phldrT="[Text]"/>
      <dgm:spPr/>
      <dgm:t>
        <a:bodyPr/>
        <a:lstStyle/>
        <a:p>
          <a:r>
            <a:rPr lang="en-US" dirty="0" smtClean="0"/>
            <a:t>Media Programs</a:t>
          </a:r>
          <a:endParaRPr lang="en-US" dirty="0"/>
        </a:p>
      </dgm:t>
    </dgm:pt>
    <dgm:pt modelId="{933DB8DB-39F6-6C42-BE30-2D03FE6AA07F}" type="parTrans" cxnId="{6CA68F5F-3388-B440-B561-044F3E9315C2}">
      <dgm:prSet/>
      <dgm:spPr/>
      <dgm:t>
        <a:bodyPr/>
        <a:lstStyle/>
        <a:p>
          <a:endParaRPr lang="en-US"/>
        </a:p>
      </dgm:t>
    </dgm:pt>
    <dgm:pt modelId="{C86E866F-26BB-0B48-85D0-14D634D67CFB}" type="sibTrans" cxnId="{6CA68F5F-3388-B440-B561-044F3E9315C2}">
      <dgm:prSet/>
      <dgm:spPr/>
      <dgm:t>
        <a:bodyPr/>
        <a:lstStyle/>
        <a:p>
          <a:endParaRPr lang="en-US"/>
        </a:p>
      </dgm:t>
    </dgm:pt>
    <dgm:pt modelId="{29472AFF-4865-6E4F-B483-DF7BCFAC54B3}" type="pres">
      <dgm:prSet presAssocID="{11C3959B-AB50-544E-839A-1573B038318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8527F4-BA73-1A45-9E47-321C4E726FF1}" type="pres">
      <dgm:prSet presAssocID="{11C3959B-AB50-544E-839A-1573B0383189}" presName="diamond" presStyleLbl="bgShp" presStyleIdx="0" presStyleCnt="1"/>
      <dgm:spPr/>
    </dgm:pt>
    <dgm:pt modelId="{2B828581-1090-2146-8951-6FA3FA0F47AD}" type="pres">
      <dgm:prSet presAssocID="{11C3959B-AB50-544E-839A-1573B0383189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D256BF-1CE2-FB4E-B69F-5F95D3B557EE}" type="pres">
      <dgm:prSet presAssocID="{11C3959B-AB50-544E-839A-1573B0383189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7B996-F2A7-8D45-B522-6CDA595DA494}" type="pres">
      <dgm:prSet presAssocID="{11C3959B-AB50-544E-839A-1573B0383189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667E67-0C50-C64E-99A8-4CC1AD3E8835}" type="pres">
      <dgm:prSet presAssocID="{11C3959B-AB50-544E-839A-1573B0383189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31B52A-2DFA-9E4A-8AF8-8798447EB982}" srcId="{11C3959B-AB50-544E-839A-1573B0383189}" destId="{91E672A3-FD12-4646-B0E0-D2F63F61BA4C}" srcOrd="2" destOrd="0" parTransId="{ADFD6BF4-C30D-A647-BD38-F99B46DB6DC1}" sibTransId="{6C02258A-89CE-1347-9915-7E678B5EAC7E}"/>
    <dgm:cxn modelId="{E6AD4FAE-FD61-D546-ABDD-397A7A3A1131}" type="presOf" srcId="{96938F8A-D3AB-F743-ADE1-F10E44F22085}" destId="{2B828581-1090-2146-8951-6FA3FA0F47AD}" srcOrd="0" destOrd="0" presId="urn:microsoft.com/office/officeart/2005/8/layout/matrix3"/>
    <dgm:cxn modelId="{6CA68F5F-3388-B440-B561-044F3E9315C2}" srcId="{11C3959B-AB50-544E-839A-1573B0383189}" destId="{61F3D61D-0C8A-6A4A-B5F0-A7BED37E8B18}" srcOrd="3" destOrd="0" parTransId="{933DB8DB-39F6-6C42-BE30-2D03FE6AA07F}" sibTransId="{C86E866F-26BB-0B48-85D0-14D634D67CFB}"/>
    <dgm:cxn modelId="{365D38C8-CB7C-7D47-934A-0F1A8716DCCA}" type="presOf" srcId="{81FDC6FF-A3A2-4C44-8F3A-33B20832CC07}" destId="{59D256BF-1CE2-FB4E-B69F-5F95D3B557EE}" srcOrd="0" destOrd="0" presId="urn:microsoft.com/office/officeart/2005/8/layout/matrix3"/>
    <dgm:cxn modelId="{AF1BA53E-653D-F343-A57C-D1C274D23833}" type="presOf" srcId="{61F3D61D-0C8A-6A4A-B5F0-A7BED37E8B18}" destId="{0A667E67-0C50-C64E-99A8-4CC1AD3E8835}" srcOrd="0" destOrd="0" presId="urn:microsoft.com/office/officeart/2005/8/layout/matrix3"/>
    <dgm:cxn modelId="{1AC8FF27-1175-FA46-B8EC-67734EBA3235}" type="presOf" srcId="{11C3959B-AB50-544E-839A-1573B0383189}" destId="{29472AFF-4865-6E4F-B483-DF7BCFAC54B3}" srcOrd="0" destOrd="0" presId="urn:microsoft.com/office/officeart/2005/8/layout/matrix3"/>
    <dgm:cxn modelId="{97C55CC2-F507-B14B-8A01-51A8A13FD634}" srcId="{11C3959B-AB50-544E-839A-1573B0383189}" destId="{96938F8A-D3AB-F743-ADE1-F10E44F22085}" srcOrd="0" destOrd="0" parTransId="{417C82BB-7399-464C-8E02-91AC81902473}" sibTransId="{D484EE69-BF3F-C64C-835F-75EFDD22FD4D}"/>
    <dgm:cxn modelId="{EEC928D3-6513-A540-BAC6-DA574F7EDBB5}" srcId="{11C3959B-AB50-544E-839A-1573B0383189}" destId="{81FDC6FF-A3A2-4C44-8F3A-33B20832CC07}" srcOrd="1" destOrd="0" parTransId="{D98A1D2A-269D-CD4B-9AA3-F6C084AADE34}" sibTransId="{98A9EF5B-5ED0-EC42-A842-CA57270549B2}"/>
    <dgm:cxn modelId="{7814F3FF-C599-B145-8FB2-914999E57CDD}" type="presOf" srcId="{91E672A3-FD12-4646-B0E0-D2F63F61BA4C}" destId="{6467B996-F2A7-8D45-B522-6CDA595DA494}" srcOrd="0" destOrd="0" presId="urn:microsoft.com/office/officeart/2005/8/layout/matrix3"/>
    <dgm:cxn modelId="{6ADDD9A7-E21E-D741-8F72-58D8BFF1D13F}" type="presParOf" srcId="{29472AFF-4865-6E4F-B483-DF7BCFAC54B3}" destId="{248527F4-BA73-1A45-9E47-321C4E726FF1}" srcOrd="0" destOrd="0" presId="urn:microsoft.com/office/officeart/2005/8/layout/matrix3"/>
    <dgm:cxn modelId="{41B27B7E-5CEB-4A4D-8F76-D1C88E30E2DE}" type="presParOf" srcId="{29472AFF-4865-6E4F-B483-DF7BCFAC54B3}" destId="{2B828581-1090-2146-8951-6FA3FA0F47AD}" srcOrd="1" destOrd="0" presId="urn:microsoft.com/office/officeart/2005/8/layout/matrix3"/>
    <dgm:cxn modelId="{CF80E7E1-D3BC-7541-90DF-375D2B7E9844}" type="presParOf" srcId="{29472AFF-4865-6E4F-B483-DF7BCFAC54B3}" destId="{59D256BF-1CE2-FB4E-B69F-5F95D3B557EE}" srcOrd="2" destOrd="0" presId="urn:microsoft.com/office/officeart/2005/8/layout/matrix3"/>
    <dgm:cxn modelId="{82FF5175-B60E-F84A-ADD4-F7C8BA030BF1}" type="presParOf" srcId="{29472AFF-4865-6E4F-B483-DF7BCFAC54B3}" destId="{6467B996-F2A7-8D45-B522-6CDA595DA494}" srcOrd="3" destOrd="0" presId="urn:microsoft.com/office/officeart/2005/8/layout/matrix3"/>
    <dgm:cxn modelId="{03716028-295A-044B-B244-C3106A3C8899}" type="presParOf" srcId="{29472AFF-4865-6E4F-B483-DF7BCFAC54B3}" destId="{0A667E67-0C50-C64E-99A8-4CC1AD3E883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1A000-325E-5C43-982D-964ABD6ADB45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24EF4-E774-9D4A-8E90-F47F3FAB5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7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6A4C84C-B7D4-6C4A-986C-97AF4612CB0D}" type="slidenum">
              <a:rPr lang="en-US">
                <a:cs typeface="ＭＳ Ｐゴシック" charset="0"/>
              </a:rPr>
              <a:pPr eaLnBrk="1" hangingPunct="1"/>
              <a:t>9</a:t>
            </a:fld>
            <a:endParaRPr lang="en-US">
              <a:cs typeface="ＭＳ Ｐゴシック" charset="0"/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 dirty="0"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153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24EF4-E774-9D4A-8E90-F47F3FAB57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86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Promotion of demand. The ability of citizens, civil society, and other non-state actors to demand better governance depends on their access to information, and the degree to which they can act effectively on this information.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Disclosure of information – the level of transparency of the government (regarding budgets, expenditures, programs, etc.); 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 Demystification of information – strengthening the level of awareness and understanding of citizens (on laws, rights, budgets, policies, etc.); and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(c) Dissemination of information – spreading information (related to governance issues, processes, finances, laws,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to the ordinary public. 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promoting demand, these three “Ds” should be followed by a “C” – collective action – which would encompass mobilizing broader action and advocacy around this information. Accordingly, initiatives such as freedom of information, awareness campaigns, rights education, and media programs that promote demand 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24EF4-E774-9D4A-8E90-F47F3FAB571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freedom of information, awareness campaigns, rights education, and media programs that promote demand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24EF4-E774-9D4A-8E90-F47F3FAB571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05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1152350-6500-C142-9FAA-556E55048D1D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F7D9E9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74" name="Picture 73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21" y="6172200"/>
            <a:ext cx="2286000" cy="6311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133A-8FB5-479F-9694-AF4E5FDB19BA}" type="datetimeFigureOut">
              <a:rPr lang="en-SG" smtClean="0"/>
              <a:t>29/10/2015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1B25-68DA-49F4-9E67-31D5CA375A1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133A-8FB5-479F-9694-AF4E5FDB19BA}" type="datetimeFigureOut">
              <a:rPr lang="en-SG" smtClean="0"/>
              <a:t>29/10/2015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1B25-68DA-49F4-9E67-31D5CA375A1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0" y="1"/>
            <a:ext cx="9144000" cy="159931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165100" indent="0"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Semibold" pitchFamily="34" charset="0"/>
                <a:ea typeface="Open Sans Semibold" pitchFamily="34" charset="0"/>
                <a:cs typeface="Open Sans Semibold" pitchFamily="34" charset="0"/>
              </a:defRPr>
            </a:lvl1pPr>
          </a:lstStyle>
          <a:p>
            <a:endParaRPr lang="en-SG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/>
          <a:lstStyle/>
          <a:p>
            <a:fld id="{7AF9133A-8FB5-479F-9694-AF4E5FDB19BA}" type="datetimeFigureOut">
              <a:rPr lang="en-SG" smtClean="0"/>
              <a:t>29/10/2015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1B25-68DA-49F4-9E67-31D5CA375A19}" type="slidenum">
              <a:rPr lang="en-SG" smtClean="0"/>
              <a:t>‹#›</a:t>
            </a:fld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  <a:solidFill>
            <a:srgbClr val="FFFFFF">
              <a:alpha val="67843"/>
            </a:srgb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9390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2350-6500-C142-9FAA-556E55048D1D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1B25-68DA-49F4-9E67-31D5CA375A19}" type="slidenum">
              <a:rPr lang="en-SG" smtClean="0"/>
              <a:t>‹#›</a:t>
            </a:fld>
            <a:endParaRPr lang="en-SG"/>
          </a:p>
        </p:txBody>
      </p:sp>
      <p:sp>
        <p:nvSpPr>
          <p:cNvPr id="7" name="Rectangle 6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8" name="Picture 7"/>
          <p:cNvPicPr/>
          <p:nvPr userDrawn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06" y="6172200"/>
            <a:ext cx="1895231" cy="5849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2350-6500-C142-9FAA-556E55048D1D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1B25-68DA-49F4-9E67-31D5CA375A1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2350-6500-C142-9FAA-556E55048D1D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1B25-68DA-49F4-9E67-31D5CA375A19}" type="slidenum">
              <a:rPr lang="en-SG" smtClean="0"/>
              <a:t>‹#›</a:t>
            </a:fld>
            <a:endParaRPr lang="en-S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133A-8FB5-479F-9694-AF4E5FDB19BA}" type="datetimeFigureOut">
              <a:rPr lang="en-SG" smtClean="0"/>
              <a:t>29/10/2015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1B25-68DA-49F4-9E67-31D5CA375A1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133A-8FB5-479F-9694-AF4E5FDB19BA}" type="datetimeFigureOut">
              <a:rPr lang="en-SG" smtClean="0"/>
              <a:t>29/10/2015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1B25-68DA-49F4-9E67-31D5CA375A19}" type="slidenum">
              <a:rPr lang="en-SG" smtClean="0"/>
              <a:t>‹#›</a:t>
            </a:fld>
            <a:endParaRPr lang="en-SG"/>
          </a:p>
        </p:txBody>
      </p:sp>
      <p:sp>
        <p:nvSpPr>
          <p:cNvPr id="6" name="Rectangle 5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133A-8FB5-479F-9694-AF4E5FDB19BA}" type="datetimeFigureOut">
              <a:rPr lang="en-SG" smtClean="0"/>
              <a:t>29/10/2015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1B25-68DA-49F4-9E67-31D5CA375A1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133A-8FB5-479F-9694-AF4E5FDB19BA}" type="datetimeFigureOut">
              <a:rPr lang="en-SG" smtClean="0"/>
              <a:t>29/10/2015</a:t>
            </a:fld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133A-8FB5-479F-9694-AF4E5FDB19BA}" type="datetimeFigureOut">
              <a:rPr lang="en-SG" smtClean="0"/>
              <a:t>29/10/2015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6A31-64D3-9249-AACC-1E6C6443B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1152350-6500-C142-9FAA-556E55048D1D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1631B25-68DA-49F4-9E67-31D5CA375A19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65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182" y="646545"/>
            <a:ext cx="3925454" cy="503516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Role of Oversight Bodies and Civil Society Organizations in Philippine Public Procurement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248728"/>
            <a:ext cx="3309803" cy="1432982"/>
          </a:xfrm>
        </p:spPr>
        <p:txBody>
          <a:bodyPr>
            <a:normAutofit/>
          </a:bodyPr>
          <a:lstStyle/>
          <a:p>
            <a:r>
              <a:rPr lang="en-US" b="1" dirty="0" smtClean="0"/>
              <a:t>Gladys Honey F. Selosa</a:t>
            </a:r>
          </a:p>
          <a:p>
            <a:r>
              <a:rPr lang="en-US" dirty="0" smtClean="0"/>
              <a:t>ANSA-EAP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782432"/>
            <a:ext cx="7024744" cy="105707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Department of Budget and Management (DBM)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538" y="1956300"/>
            <a:ext cx="8116645" cy="417796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u"/>
            </a:pPr>
            <a:r>
              <a:rPr lang="en-US" b="1" dirty="0" smtClean="0"/>
              <a:t>General oversight </a:t>
            </a:r>
            <a:r>
              <a:rPr lang="en-US" dirty="0" smtClean="0"/>
              <a:t>particularly on budget matters. </a:t>
            </a:r>
            <a:r>
              <a:rPr lang="en-US" i="1" dirty="0" smtClean="0"/>
              <a:t>(IRR 63.1)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Ensuring that Procurement is linked to the Public Finance Management systems.</a:t>
            </a:r>
          </a:p>
          <a:p>
            <a:pPr>
              <a:buFont typeface="Wingdings" charset="2"/>
              <a:buChar char="u"/>
            </a:pPr>
            <a:r>
              <a:rPr lang="en-US" b="1" dirty="0" smtClean="0"/>
              <a:t>Monitor</a:t>
            </a:r>
            <a:r>
              <a:rPr lang="en-US" dirty="0" smtClean="0"/>
              <a:t> the issuance of the contracts </a:t>
            </a:r>
            <a:r>
              <a:rPr lang="en-US" dirty="0" err="1" smtClean="0"/>
              <a:t>vs</a:t>
            </a:r>
            <a:r>
              <a:rPr lang="en-US" dirty="0" smtClean="0"/>
              <a:t> the approved budget. </a:t>
            </a:r>
            <a:endParaRPr lang="en-US" b="1" dirty="0" smtClean="0"/>
          </a:p>
          <a:p>
            <a:pPr marL="800100" lvl="2" indent="-457200">
              <a:buFont typeface="Arial"/>
              <a:buChar char="•"/>
            </a:pPr>
            <a:r>
              <a:rPr lang="en-US" sz="2400" dirty="0" smtClean="0"/>
              <a:t>Executive Order 55 – automation of Financial Management Systems</a:t>
            </a:r>
          </a:p>
          <a:p>
            <a:pPr marL="1010412" lvl="3" indent="-457200">
              <a:buFont typeface="Arial"/>
              <a:buChar char="•"/>
            </a:pPr>
            <a:r>
              <a:rPr lang="en-US" sz="2400" i="1" dirty="0" smtClean="0"/>
              <a:t>Government Integrated Financial Management Information System (GIFMIS) </a:t>
            </a:r>
            <a:r>
              <a:rPr lang="en-US" sz="2400" dirty="0" smtClean="0"/>
              <a:t>– a reporting system that captures budget utilization and identifies variances</a:t>
            </a:r>
            <a:endParaRPr lang="en-US" dirty="0" smtClean="0"/>
          </a:p>
          <a:p>
            <a:pPr>
              <a:buFont typeface="Wingdings" charset="2"/>
              <a:buChar char="u"/>
            </a:pPr>
            <a:endParaRPr lang="en-US" b="1" dirty="0" smtClean="0"/>
          </a:p>
          <a:p>
            <a:pPr>
              <a:buFont typeface="Wingdings" charset="2"/>
              <a:buChar char="u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398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67145" y="1605919"/>
            <a:ext cx="8204235" cy="4452773"/>
            <a:chOff x="1357640" y="1605919"/>
            <a:chExt cx="6700613" cy="4452773"/>
          </a:xfrm>
        </p:grpSpPr>
        <p:sp>
          <p:nvSpPr>
            <p:cNvPr id="2" name="Rectangle 1"/>
            <p:cNvSpPr/>
            <p:nvPr/>
          </p:nvSpPr>
          <p:spPr>
            <a:xfrm>
              <a:off x="1357640" y="1605919"/>
              <a:ext cx="6700613" cy="445277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en-US" b="1" dirty="0" smtClean="0"/>
            </a:p>
            <a:p>
              <a:pPr algn="ctr"/>
              <a:r>
                <a:rPr lang="en-US" sz="2000" b="1" dirty="0" smtClean="0"/>
                <a:t>Operations</a:t>
              </a:r>
              <a:endParaRPr lang="en-US" sz="2000" b="1" dirty="0"/>
            </a:p>
          </p:txBody>
        </p:sp>
        <p:sp>
          <p:nvSpPr>
            <p:cNvPr id="4" name="Trapezoid 3"/>
            <p:cNvSpPr/>
            <p:nvPr/>
          </p:nvSpPr>
          <p:spPr>
            <a:xfrm>
              <a:off x="1635008" y="2449491"/>
              <a:ext cx="2940214" cy="3240000"/>
            </a:xfrm>
            <a:prstGeom prst="trapezoid">
              <a:avLst>
                <a:gd name="adj" fmla="val 1308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/>
                <a:t>National Government Agencies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Head of the Procuring entity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Bids and Awards Committee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Technical working group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BAC Secretariat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Budget and Supply Officers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End Users</a:t>
              </a:r>
            </a:p>
          </p:txBody>
        </p:sp>
        <p:sp>
          <p:nvSpPr>
            <p:cNvPr id="5" name="Trapezoid 4"/>
            <p:cNvSpPr/>
            <p:nvPr/>
          </p:nvSpPr>
          <p:spPr>
            <a:xfrm>
              <a:off x="4977132" y="2434373"/>
              <a:ext cx="2940214" cy="3240000"/>
            </a:xfrm>
            <a:prstGeom prst="trapezoid">
              <a:avLst>
                <a:gd name="adj" fmla="val 679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/>
                <a:t>Local Government Units</a:t>
              </a:r>
            </a:p>
            <a:p>
              <a:pPr algn="ctr"/>
              <a:r>
                <a:rPr lang="en-US" b="1" dirty="0" smtClean="0"/>
                <a:t>(Sub-National)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Local Chief Executives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Bids and Awards Committee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Technical working group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BAC Secretariat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Budget and Supply Officers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End Users</a:t>
              </a:r>
            </a:p>
            <a:p>
              <a:pPr marL="285750" indent="-285750">
                <a:buFont typeface="Arial"/>
                <a:buChar char="•"/>
              </a:pP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89778" y="5850750"/>
            <a:ext cx="8831961" cy="821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Civil Society Organizations / Beneficiaries / Business Groups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0"/>
            <a:ext cx="9144000" cy="1605919"/>
            <a:chOff x="175180" y="116794"/>
            <a:chExt cx="8831961" cy="1605919"/>
          </a:xfrm>
        </p:grpSpPr>
        <p:sp>
          <p:nvSpPr>
            <p:cNvPr id="12" name="Rectangle 11"/>
            <p:cNvSpPr/>
            <p:nvPr/>
          </p:nvSpPr>
          <p:spPr>
            <a:xfrm>
              <a:off x="175180" y="116794"/>
              <a:ext cx="8831961" cy="160591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en-US" b="1" dirty="0" smtClean="0"/>
            </a:p>
            <a:p>
              <a:pPr algn="ctr"/>
              <a:r>
                <a:rPr lang="en-US" b="1" dirty="0" smtClean="0"/>
                <a:t>Oversight Agencies</a:t>
              </a:r>
              <a:endParaRPr lang="en-US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433145" y="857785"/>
              <a:ext cx="1440000" cy="72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OMB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885762" y="857785"/>
              <a:ext cx="1440000" cy="7200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GPPB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07048" y="857785"/>
              <a:ext cx="1440000" cy="72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COA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9097" y="857785"/>
              <a:ext cx="1440000" cy="72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DBM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14559" y="857785"/>
              <a:ext cx="1440000" cy="72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CSC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2697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16462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Government Procurement Policy Board (GPPB)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367" y="1759461"/>
            <a:ext cx="7793119" cy="4459821"/>
          </a:xfrm>
        </p:spPr>
        <p:txBody>
          <a:bodyPr>
            <a:no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b="1" dirty="0" smtClean="0"/>
              <a:t>Policy authority </a:t>
            </a:r>
            <a:r>
              <a:rPr lang="en-US" dirty="0" smtClean="0"/>
              <a:t>on Public Procurement</a:t>
            </a:r>
          </a:p>
          <a:p>
            <a:pPr marL="365760" lvl="1" indent="0">
              <a:buNone/>
            </a:pPr>
            <a:r>
              <a:rPr lang="en-US" sz="2400" dirty="0" smtClean="0"/>
              <a:t>(a) regulate procurement processes, </a:t>
            </a:r>
          </a:p>
          <a:p>
            <a:pPr marL="365760" lvl="1" indent="0">
              <a:buNone/>
            </a:pPr>
            <a:r>
              <a:rPr lang="en-US" sz="2400" dirty="0" smtClean="0"/>
              <a:t>(b) formulate policy, rules and regulations, </a:t>
            </a:r>
          </a:p>
        </p:txBody>
      </p:sp>
    </p:spTree>
    <p:extLst>
      <p:ext uri="{BB962C8B-B14F-4D97-AF65-F5344CB8AC3E}">
        <p14:creationId xmlns:p14="http://schemas.microsoft.com/office/powerpoint/2010/main" val="109331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16462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Government Procurement Policy Board (GPPB)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42" y="1759461"/>
            <a:ext cx="8145841" cy="4459821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400" b="1" dirty="0" smtClean="0"/>
              <a:t>2. Monitor </a:t>
            </a:r>
            <a:r>
              <a:rPr lang="en-US" sz="2400" dirty="0" smtClean="0"/>
              <a:t>of implementation of GPRA</a:t>
            </a:r>
            <a:endParaRPr lang="en-US" sz="2400" b="1" dirty="0" smtClean="0"/>
          </a:p>
          <a:p>
            <a:pPr marL="525780" indent="-457200">
              <a:buFont typeface="+mj-lt"/>
              <a:buAutoNum type="alphaLcPeriod"/>
            </a:pPr>
            <a:r>
              <a:rPr lang="en-US" sz="2400" dirty="0" smtClean="0"/>
              <a:t>Monitor submission of Annual Procurement Plans of the Procuring Entities</a:t>
            </a:r>
          </a:p>
          <a:p>
            <a:pPr marL="525780" indent="-457200">
              <a:buFont typeface="+mj-lt"/>
              <a:buAutoNum type="alphaLcPeriod"/>
            </a:pPr>
            <a:r>
              <a:rPr lang="en-US" sz="2600" dirty="0" smtClean="0"/>
              <a:t>Monitor submission of Procurement Monitoring Reports of Observers</a:t>
            </a:r>
          </a:p>
          <a:p>
            <a:pPr marL="525780" indent="-457200">
              <a:buFont typeface="+mj-lt"/>
              <a:buAutoNum type="alphaLcPeriod"/>
            </a:pPr>
            <a:r>
              <a:rPr lang="en-US" sz="2400" dirty="0" smtClean="0"/>
              <a:t>Update Blacklisted Suppliers and Constructors</a:t>
            </a:r>
          </a:p>
          <a:p>
            <a:pPr marL="525780" indent="-457200">
              <a:buFont typeface="+mj-lt"/>
              <a:buAutoNum type="alphaLcPeriod"/>
            </a:pPr>
            <a:r>
              <a:rPr lang="en-US" sz="2400" dirty="0" smtClean="0"/>
              <a:t>Maintain a list of CSOs and list of observers</a:t>
            </a:r>
          </a:p>
          <a:p>
            <a:pPr marL="525780" indent="-457200">
              <a:buFont typeface="+mj-lt"/>
              <a:buAutoNum type="alphaLcPeriod"/>
            </a:pPr>
            <a:r>
              <a:rPr lang="en-US" dirty="0" smtClean="0"/>
              <a:t>Monitor the performance of constructors and post the result of Constructors Performance Evaluation Summary</a:t>
            </a:r>
          </a:p>
          <a:p>
            <a:pPr marL="525780" indent="-457200">
              <a:buFont typeface="+mj-lt"/>
              <a:buAutoNum type="alphaLcPeriod"/>
            </a:pPr>
            <a:endParaRPr lang="en-US" sz="2400" dirty="0" smtClean="0"/>
          </a:p>
          <a:p>
            <a:pPr marL="822960" lvl="1" indent="-457200">
              <a:buAutoNum type="alphaLcParenBoth"/>
            </a:pPr>
            <a:endParaRPr lang="en-US" sz="2400" dirty="0" smtClean="0"/>
          </a:p>
          <a:p>
            <a:pPr marL="822960" lvl="1" indent="-457200">
              <a:buAutoNum type="alphaLcParenBoth"/>
            </a:pPr>
            <a:endParaRPr lang="en-US" sz="2400" dirty="0" smtClean="0"/>
          </a:p>
          <a:p>
            <a:pPr marL="822960" lvl="1" indent="-457200">
              <a:buAutoNum type="alphaLcParenBoth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393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47855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Government Procurement Policy Board (GPPB)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367" y="1890856"/>
            <a:ext cx="7793119" cy="411426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600" dirty="0" smtClean="0"/>
              <a:t>3. </a:t>
            </a:r>
            <a:r>
              <a:rPr lang="en-US" sz="2600" b="1" dirty="0" smtClean="0"/>
              <a:t>Evaluate</a:t>
            </a:r>
            <a:r>
              <a:rPr lang="en-US" sz="2600" dirty="0" smtClean="0"/>
              <a:t> of </a:t>
            </a:r>
            <a:r>
              <a:rPr lang="en-US" sz="2600" dirty="0"/>
              <a:t>the effectiveness of RA 9184 and recommend any amendments thereto, as </a:t>
            </a:r>
            <a:r>
              <a:rPr lang="en-US" sz="2600" dirty="0" smtClean="0"/>
              <a:t>may </a:t>
            </a:r>
            <a:r>
              <a:rPr lang="en-US" sz="2600" dirty="0"/>
              <a:t>be necessary.</a:t>
            </a:r>
            <a:r>
              <a:rPr lang="en-PH" sz="2600" dirty="0"/>
              <a:t> </a:t>
            </a:r>
            <a:endParaRPr lang="en-PH" sz="2600" dirty="0" smtClean="0"/>
          </a:p>
          <a:p>
            <a:pPr lvl="2">
              <a:buFont typeface="Arial"/>
              <a:buChar char="•"/>
            </a:pPr>
            <a:r>
              <a:rPr lang="en-US" sz="2400" b="1" i="1" dirty="0"/>
              <a:t>Agency Procurement Compliance and Performance Indicator (APCPI) </a:t>
            </a:r>
            <a:r>
              <a:rPr lang="en-US" sz="2400" b="1" i="1" dirty="0" smtClean="0"/>
              <a:t>System</a:t>
            </a:r>
          </a:p>
          <a:p>
            <a:pPr lvl="3">
              <a:buFont typeface="Arial"/>
              <a:buChar char="•"/>
            </a:pPr>
            <a:r>
              <a:rPr lang="en-US" sz="2200" dirty="0" smtClean="0"/>
              <a:t>The standard procurement monitoring, assessment and evaluation tool that determines the procuring entities strengths and weaknesses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554628" y="6365275"/>
            <a:ext cx="2589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gppb.gov.ph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23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sz="2600" dirty="0" smtClean="0"/>
              <a:t>4. Maintain and promote </a:t>
            </a:r>
            <a:r>
              <a:rPr lang="en-US" sz="2600" dirty="0"/>
              <a:t>the use of e-procurement to attain efficiency, economy and accountability in the procurement process, and </a:t>
            </a:r>
            <a:endParaRPr lang="en-US" sz="2600" dirty="0" smtClean="0"/>
          </a:p>
          <a:p>
            <a:pPr marL="68580" indent="0">
              <a:buNone/>
            </a:pPr>
            <a:r>
              <a:rPr lang="en-US" sz="2600" dirty="0" smtClean="0"/>
              <a:t>5. </a:t>
            </a:r>
            <a:r>
              <a:rPr lang="en-US" dirty="0"/>
              <a:t>M</a:t>
            </a:r>
            <a:r>
              <a:rPr lang="en-US" sz="2400" dirty="0" smtClean="0"/>
              <a:t>aintain </a:t>
            </a:r>
            <a:r>
              <a:rPr lang="en-US" sz="2400" dirty="0"/>
              <a:t>capacity building by improving the professionalism of the procurement function within the civil services.  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490" y="808679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Government Procurement Policy Board (GPPB)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462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47855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Government Procurement Policy Board (GPPB)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367" y="1890856"/>
            <a:ext cx="7793119" cy="411426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6. Ensure that there’s an </a:t>
            </a:r>
            <a:r>
              <a:rPr lang="en-US" b="1" dirty="0" smtClean="0"/>
              <a:t>efficient grievance mechanism</a:t>
            </a:r>
          </a:p>
          <a:p>
            <a:pPr lvl="2"/>
            <a:r>
              <a:rPr lang="en-US" sz="2400" dirty="0" smtClean="0"/>
              <a:t>Reduces risks in procurement</a:t>
            </a:r>
          </a:p>
          <a:p>
            <a:pPr lvl="2"/>
            <a:r>
              <a:rPr lang="en-US" sz="2400" dirty="0" smtClean="0"/>
              <a:t>Provide avenue to air one’s concern</a:t>
            </a:r>
          </a:p>
          <a:p>
            <a:pPr lvl="2"/>
            <a:r>
              <a:rPr lang="en-US" sz="2400" dirty="0" smtClean="0"/>
              <a:t>Promote constructive engagement between stakeholders</a:t>
            </a:r>
          </a:p>
          <a:p>
            <a:pPr lvl="2"/>
            <a:r>
              <a:rPr lang="en-US" sz="2400" dirty="0" smtClean="0"/>
              <a:t>Ensure that complaints are reviewed properly</a:t>
            </a:r>
          </a:p>
          <a:p>
            <a:pPr lvl="2"/>
            <a:r>
              <a:rPr lang="en-US" sz="2400" dirty="0" smtClean="0"/>
              <a:t>Ensure that complaints are acted on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49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67145" y="1605919"/>
            <a:ext cx="8204235" cy="4452773"/>
            <a:chOff x="1357640" y="1605919"/>
            <a:chExt cx="6700613" cy="4452773"/>
          </a:xfrm>
        </p:grpSpPr>
        <p:sp>
          <p:nvSpPr>
            <p:cNvPr id="2" name="Rectangle 1"/>
            <p:cNvSpPr/>
            <p:nvPr/>
          </p:nvSpPr>
          <p:spPr>
            <a:xfrm>
              <a:off x="1357640" y="1605919"/>
              <a:ext cx="6700613" cy="445277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en-US" b="1" dirty="0" smtClean="0"/>
            </a:p>
            <a:p>
              <a:pPr algn="ctr"/>
              <a:r>
                <a:rPr lang="en-US" sz="2000" b="1" dirty="0" smtClean="0"/>
                <a:t>Operations</a:t>
              </a:r>
              <a:endParaRPr lang="en-US" sz="2000" b="1" dirty="0"/>
            </a:p>
          </p:txBody>
        </p:sp>
        <p:sp>
          <p:nvSpPr>
            <p:cNvPr id="4" name="Trapezoid 3"/>
            <p:cNvSpPr/>
            <p:nvPr/>
          </p:nvSpPr>
          <p:spPr>
            <a:xfrm>
              <a:off x="1635008" y="2449491"/>
              <a:ext cx="2940214" cy="3240000"/>
            </a:xfrm>
            <a:prstGeom prst="trapezoid">
              <a:avLst>
                <a:gd name="adj" fmla="val 1308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/>
                <a:t>National Government Agencies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Head of the Procuring entity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Bids and Awards Committee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Technical working group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BAC Secretariat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Budget and Supply Officers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End Users</a:t>
              </a:r>
            </a:p>
          </p:txBody>
        </p:sp>
        <p:sp>
          <p:nvSpPr>
            <p:cNvPr id="5" name="Trapezoid 4"/>
            <p:cNvSpPr/>
            <p:nvPr/>
          </p:nvSpPr>
          <p:spPr>
            <a:xfrm>
              <a:off x="4977132" y="2434373"/>
              <a:ext cx="2940214" cy="3240000"/>
            </a:xfrm>
            <a:prstGeom prst="trapezoid">
              <a:avLst>
                <a:gd name="adj" fmla="val 679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/>
                <a:t>Local Government Units</a:t>
              </a:r>
            </a:p>
            <a:p>
              <a:pPr algn="ctr"/>
              <a:r>
                <a:rPr lang="en-US" b="1" dirty="0" smtClean="0"/>
                <a:t>(Sub-National)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Local Chief Executives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Bids and Awards Committee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Technical working group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BAC Secretariat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Budget and Supply Officers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End Users</a:t>
              </a:r>
            </a:p>
            <a:p>
              <a:pPr marL="285750" indent="-285750">
                <a:buFont typeface="Arial"/>
                <a:buChar char="•"/>
              </a:pP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89778" y="5850750"/>
            <a:ext cx="8831961" cy="821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Civil Society Organizations / Beneficiaries / Business Groups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0"/>
            <a:ext cx="9144000" cy="1605919"/>
            <a:chOff x="175180" y="116794"/>
            <a:chExt cx="8831961" cy="1605919"/>
          </a:xfrm>
        </p:grpSpPr>
        <p:sp>
          <p:nvSpPr>
            <p:cNvPr id="12" name="Rectangle 11"/>
            <p:cNvSpPr/>
            <p:nvPr/>
          </p:nvSpPr>
          <p:spPr>
            <a:xfrm>
              <a:off x="175180" y="116794"/>
              <a:ext cx="8831961" cy="160591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en-US" b="1" dirty="0" smtClean="0"/>
            </a:p>
            <a:p>
              <a:pPr algn="ctr"/>
              <a:r>
                <a:rPr lang="en-US" b="1" dirty="0" smtClean="0"/>
                <a:t>Oversight Agencies</a:t>
              </a:r>
              <a:endParaRPr lang="en-US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433145" y="857785"/>
              <a:ext cx="1440000" cy="72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OMB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885762" y="857785"/>
              <a:ext cx="1440000" cy="72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GPPB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07048" y="857785"/>
              <a:ext cx="1440000" cy="72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COA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9097" y="857785"/>
              <a:ext cx="1440000" cy="72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DBM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14559" y="857785"/>
              <a:ext cx="1440000" cy="7200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CSC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279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367" y="747855"/>
            <a:ext cx="7793119" cy="11430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b="1" dirty="0" smtClean="0"/>
              <a:t>Civil Service Commission (CSC)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367" y="1890856"/>
            <a:ext cx="7986872" cy="430798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authority to evaluate </a:t>
            </a:r>
            <a:r>
              <a:rPr lang="en-US" dirty="0" smtClean="0"/>
              <a:t>all government personnel</a:t>
            </a:r>
            <a:endParaRPr lang="en-US" b="1" dirty="0" smtClean="0"/>
          </a:p>
          <a:p>
            <a:r>
              <a:rPr lang="en-US" dirty="0" smtClean="0"/>
              <a:t>Regularly conduct </a:t>
            </a:r>
            <a:r>
              <a:rPr lang="en-US" sz="2400" dirty="0" smtClean="0"/>
              <a:t>performance </a:t>
            </a:r>
            <a:r>
              <a:rPr lang="en-US" sz="2400" dirty="0"/>
              <a:t>evaluation </a:t>
            </a:r>
            <a:r>
              <a:rPr lang="en-US" sz="2400" dirty="0" smtClean="0"/>
              <a:t>of procurement </a:t>
            </a:r>
            <a:r>
              <a:rPr lang="en-US" sz="2400" dirty="0"/>
              <a:t>personnel </a:t>
            </a:r>
            <a:r>
              <a:rPr lang="en-US" sz="2400" dirty="0" smtClean="0"/>
              <a:t>and ensure that the system is linked </a:t>
            </a:r>
            <a:r>
              <a:rPr lang="en-US" sz="2400" dirty="0"/>
              <a:t>to the competency standards and qualification requirements that will be established under the professionalization program and approved by the CSC. </a:t>
            </a: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546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67145" y="1605919"/>
            <a:ext cx="8204235" cy="4452773"/>
            <a:chOff x="1357640" y="1605919"/>
            <a:chExt cx="6700613" cy="4452773"/>
          </a:xfrm>
        </p:grpSpPr>
        <p:sp>
          <p:nvSpPr>
            <p:cNvPr id="2" name="Rectangle 1"/>
            <p:cNvSpPr/>
            <p:nvPr/>
          </p:nvSpPr>
          <p:spPr>
            <a:xfrm>
              <a:off x="1357640" y="1605919"/>
              <a:ext cx="6700613" cy="445277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en-US" b="1" dirty="0" smtClean="0"/>
            </a:p>
            <a:p>
              <a:pPr algn="ctr"/>
              <a:r>
                <a:rPr lang="en-US" sz="2000" b="1" dirty="0" smtClean="0"/>
                <a:t>Operations</a:t>
              </a:r>
              <a:endParaRPr lang="en-US" sz="2000" b="1" dirty="0"/>
            </a:p>
          </p:txBody>
        </p:sp>
        <p:sp>
          <p:nvSpPr>
            <p:cNvPr id="4" name="Trapezoid 3"/>
            <p:cNvSpPr/>
            <p:nvPr/>
          </p:nvSpPr>
          <p:spPr>
            <a:xfrm>
              <a:off x="1635008" y="2449491"/>
              <a:ext cx="2940214" cy="3240000"/>
            </a:xfrm>
            <a:prstGeom prst="trapezoid">
              <a:avLst>
                <a:gd name="adj" fmla="val 1308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/>
                <a:t>National Government Agencies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Head of the Procuring entity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Bids and Awards Committee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Technical working group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BAC Secretariat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Budget and Supply Officers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End Users</a:t>
              </a:r>
            </a:p>
          </p:txBody>
        </p:sp>
        <p:sp>
          <p:nvSpPr>
            <p:cNvPr id="5" name="Trapezoid 4"/>
            <p:cNvSpPr/>
            <p:nvPr/>
          </p:nvSpPr>
          <p:spPr>
            <a:xfrm>
              <a:off x="4977132" y="2434373"/>
              <a:ext cx="2940214" cy="3240000"/>
            </a:xfrm>
            <a:prstGeom prst="trapezoid">
              <a:avLst>
                <a:gd name="adj" fmla="val 679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/>
                <a:t>Local Government Units</a:t>
              </a:r>
            </a:p>
            <a:p>
              <a:pPr algn="ctr"/>
              <a:r>
                <a:rPr lang="en-US" b="1" dirty="0" smtClean="0"/>
                <a:t>(Sub-National)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Local Chief Executives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Bids and Awards Committee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Technical working group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BAC Secretariat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Budget and Supply Officers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End Users</a:t>
              </a:r>
            </a:p>
            <a:p>
              <a:pPr marL="285750" indent="-285750">
                <a:buFont typeface="Arial"/>
                <a:buChar char="•"/>
              </a:pP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89778" y="5850750"/>
            <a:ext cx="8831961" cy="821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Civil Society Organizations / Beneficiaries / Business Groups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0"/>
            <a:ext cx="9144000" cy="1605919"/>
            <a:chOff x="175180" y="116794"/>
            <a:chExt cx="8831961" cy="1605919"/>
          </a:xfrm>
        </p:grpSpPr>
        <p:sp>
          <p:nvSpPr>
            <p:cNvPr id="12" name="Rectangle 11"/>
            <p:cNvSpPr/>
            <p:nvPr/>
          </p:nvSpPr>
          <p:spPr>
            <a:xfrm>
              <a:off x="175180" y="116794"/>
              <a:ext cx="8831961" cy="160591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en-US" b="1" dirty="0" smtClean="0"/>
            </a:p>
            <a:p>
              <a:pPr algn="ctr"/>
              <a:r>
                <a:rPr lang="en-US" b="1" dirty="0" smtClean="0"/>
                <a:t>Oversight Agencies</a:t>
              </a:r>
              <a:endParaRPr lang="en-US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433145" y="857785"/>
              <a:ext cx="1440000" cy="72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OMB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885762" y="857785"/>
              <a:ext cx="1440000" cy="72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GPPB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07048" y="857785"/>
              <a:ext cx="1440000" cy="7200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COA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9097" y="857785"/>
              <a:ext cx="1440000" cy="72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DBM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14559" y="857785"/>
              <a:ext cx="1440000" cy="720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CSC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1673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85302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/>
              <a:t>Procurement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324" y="2000098"/>
            <a:ext cx="7810082" cy="3832531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3600" dirty="0" smtClean="0"/>
              <a:t>GPRA Sec. 38. </a:t>
            </a:r>
            <a:r>
              <a:rPr lang="en-US" sz="3600" dirty="0"/>
              <a:t> The procurement process from the </a:t>
            </a:r>
            <a:r>
              <a:rPr lang="en-US" sz="3600" i="1" dirty="0">
                <a:solidFill>
                  <a:srgbClr val="FF0000"/>
                </a:solidFill>
              </a:rPr>
              <a:t>opening of bids</a:t>
            </a:r>
            <a:r>
              <a:rPr lang="en-US" sz="3600" dirty="0"/>
              <a:t> up to the </a:t>
            </a:r>
            <a:r>
              <a:rPr lang="en-US" sz="3600" i="1" dirty="0">
                <a:solidFill>
                  <a:srgbClr val="FF0000"/>
                </a:solidFill>
              </a:rPr>
              <a:t>award of contract</a:t>
            </a:r>
            <a:r>
              <a:rPr lang="en-US" sz="3600" dirty="0"/>
              <a:t> shall not exceed three (3) months, or a shorter period to be determined by the procuring entity concerned. 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777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367" y="360428"/>
            <a:ext cx="7793119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Commission on Audit (COA)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367" y="1503428"/>
            <a:ext cx="7793119" cy="465236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external auditor </a:t>
            </a:r>
            <a:r>
              <a:rPr lang="en-US" dirty="0" smtClean="0"/>
              <a:t>of Public Procurement</a:t>
            </a:r>
          </a:p>
          <a:p>
            <a:pPr lvl="1"/>
            <a:r>
              <a:rPr lang="en-US" sz="2400" dirty="0" smtClean="0"/>
              <a:t>Ensure that an internal audit of procurement activities are being done by the resident auditors</a:t>
            </a:r>
          </a:p>
          <a:p>
            <a:pPr lvl="1"/>
            <a:r>
              <a:rPr lang="en-US" sz="2400" dirty="0" smtClean="0"/>
              <a:t>Monitor and enforce the audit findings, compliance to the Procurement law, and anti-corruption laws</a:t>
            </a:r>
          </a:p>
          <a:p>
            <a:pPr lvl="1"/>
            <a:r>
              <a:rPr lang="en-US" sz="2400" dirty="0" smtClean="0"/>
              <a:t>Issue Guidelines </a:t>
            </a:r>
            <a:r>
              <a:rPr lang="en-US" sz="2400" dirty="0"/>
              <a:t>for the internal audit of procurement processes, </a:t>
            </a:r>
            <a:r>
              <a:rPr lang="en-US" sz="2400" dirty="0" smtClean="0"/>
              <a:t>and train auditors on this manual.</a:t>
            </a:r>
          </a:p>
          <a:p>
            <a:pPr lvl="1"/>
            <a:r>
              <a:rPr lang="en-US" sz="2400" dirty="0" smtClean="0"/>
              <a:t>Conduct forensic audit trainings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964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309" y="697755"/>
            <a:ext cx="8115171" cy="1143000"/>
          </a:xfrm>
        </p:spPr>
        <p:txBody>
          <a:bodyPr anchor="ctr">
            <a:noAutofit/>
          </a:bodyPr>
          <a:lstStyle/>
          <a:p>
            <a:pPr algn="ctr"/>
            <a:r>
              <a:rPr lang="en-US" b="1" dirty="0"/>
              <a:t>Commission on Audit (COA)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12450"/>
            <a:ext cx="6777317" cy="3820179"/>
          </a:xfrm>
        </p:spPr>
        <p:txBody>
          <a:bodyPr/>
          <a:lstStyle/>
          <a:p>
            <a:r>
              <a:rPr lang="en-US" dirty="0" smtClean="0"/>
              <a:t>Compliance Audit – validate the compliance of procuring entities with the requirements of the Procurement law. </a:t>
            </a:r>
          </a:p>
          <a:p>
            <a:r>
              <a:rPr lang="en-US" dirty="0" smtClean="0"/>
              <a:t>Citizen Participatory Audit – a value for money audit includes the process of evaluating if the procurement being audited followed </a:t>
            </a:r>
            <a:r>
              <a:rPr lang="en-US" smtClean="0"/>
              <a:t>the Procurement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579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67145" y="1605919"/>
            <a:ext cx="8204235" cy="4452773"/>
            <a:chOff x="1357640" y="1605919"/>
            <a:chExt cx="6700613" cy="4452773"/>
          </a:xfrm>
        </p:grpSpPr>
        <p:sp>
          <p:nvSpPr>
            <p:cNvPr id="2" name="Rectangle 1"/>
            <p:cNvSpPr/>
            <p:nvPr/>
          </p:nvSpPr>
          <p:spPr>
            <a:xfrm>
              <a:off x="1357640" y="1605919"/>
              <a:ext cx="6700613" cy="445277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en-US" b="1" dirty="0" smtClean="0"/>
            </a:p>
            <a:p>
              <a:pPr algn="ctr"/>
              <a:r>
                <a:rPr lang="en-US" sz="2000" b="1" dirty="0" smtClean="0"/>
                <a:t>Operations</a:t>
              </a:r>
              <a:endParaRPr lang="en-US" sz="2000" b="1" dirty="0"/>
            </a:p>
          </p:txBody>
        </p:sp>
        <p:sp>
          <p:nvSpPr>
            <p:cNvPr id="4" name="Trapezoid 3"/>
            <p:cNvSpPr/>
            <p:nvPr/>
          </p:nvSpPr>
          <p:spPr>
            <a:xfrm>
              <a:off x="1635008" y="2449491"/>
              <a:ext cx="2940214" cy="3240000"/>
            </a:xfrm>
            <a:prstGeom prst="trapezoid">
              <a:avLst>
                <a:gd name="adj" fmla="val 1308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/>
                <a:t>National Government Agencies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Head of the Procuring entity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Bids and Awards Committee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Technical working group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BAC Secretariat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Budget and Supply Officers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End Users</a:t>
              </a:r>
            </a:p>
          </p:txBody>
        </p:sp>
        <p:sp>
          <p:nvSpPr>
            <p:cNvPr id="5" name="Trapezoid 4"/>
            <p:cNvSpPr/>
            <p:nvPr/>
          </p:nvSpPr>
          <p:spPr>
            <a:xfrm>
              <a:off x="4977132" y="2434373"/>
              <a:ext cx="2940214" cy="3240000"/>
            </a:xfrm>
            <a:prstGeom prst="trapezoid">
              <a:avLst>
                <a:gd name="adj" fmla="val 679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/>
                <a:t>Local Government Units</a:t>
              </a:r>
            </a:p>
            <a:p>
              <a:pPr algn="ctr"/>
              <a:r>
                <a:rPr lang="en-US" b="1" dirty="0" smtClean="0"/>
                <a:t>(Sub-National)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Local Chief Executives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Bids and Awards Committee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Technical working group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BAC Secretariat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Budget and Supply Officers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End Users</a:t>
              </a:r>
            </a:p>
            <a:p>
              <a:pPr marL="285750" indent="-285750">
                <a:buFont typeface="Arial"/>
                <a:buChar char="•"/>
              </a:pP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89778" y="5850750"/>
            <a:ext cx="8831961" cy="821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Civil Society Organizations / Beneficiaries / Business Groups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0"/>
            <a:ext cx="9144000" cy="1605919"/>
            <a:chOff x="175180" y="116794"/>
            <a:chExt cx="8831961" cy="1605919"/>
          </a:xfrm>
        </p:grpSpPr>
        <p:sp>
          <p:nvSpPr>
            <p:cNvPr id="12" name="Rectangle 11"/>
            <p:cNvSpPr/>
            <p:nvPr/>
          </p:nvSpPr>
          <p:spPr>
            <a:xfrm>
              <a:off x="175180" y="116794"/>
              <a:ext cx="8831961" cy="160591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en-US" b="1" dirty="0" smtClean="0"/>
            </a:p>
            <a:p>
              <a:pPr algn="ctr"/>
              <a:r>
                <a:rPr lang="en-US" b="1" dirty="0" smtClean="0"/>
                <a:t>Oversight Agencies</a:t>
              </a:r>
              <a:endParaRPr lang="en-US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433145" y="857785"/>
              <a:ext cx="1440000" cy="7200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OMB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885762" y="857785"/>
              <a:ext cx="1440000" cy="72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GPPB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07048" y="857785"/>
              <a:ext cx="1440000" cy="720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COA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9097" y="857785"/>
              <a:ext cx="1440000" cy="72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DBM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14559" y="857785"/>
              <a:ext cx="1440000" cy="720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CSC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0812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367" y="360428"/>
            <a:ext cx="7793119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Office of the Ombudsman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367" y="1503428"/>
            <a:ext cx="7793119" cy="465236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lead </a:t>
            </a:r>
            <a:r>
              <a:rPr lang="en-US" dirty="0" smtClean="0"/>
              <a:t>in anti-graft and corruption activities</a:t>
            </a:r>
          </a:p>
          <a:p>
            <a:pPr lvl="1"/>
            <a:r>
              <a:rPr lang="en-US" sz="2400" dirty="0" smtClean="0"/>
              <a:t>Has database of procurement-related cases, including status of the case (e.g. filed, resolved, on-going,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/>
              <a:t>developed and </a:t>
            </a:r>
            <a:r>
              <a:rPr lang="en-US" sz="2400" dirty="0" smtClean="0"/>
              <a:t>conduct a special </a:t>
            </a:r>
            <a:r>
              <a:rPr lang="en-US" sz="2400" dirty="0"/>
              <a:t>training programs on fraud detection for purposes of </a:t>
            </a:r>
            <a:r>
              <a:rPr lang="en-US" sz="2400" dirty="0" smtClean="0"/>
              <a:t>prosecution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951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67145" y="1605919"/>
            <a:ext cx="8204235" cy="4452773"/>
            <a:chOff x="1357640" y="1605919"/>
            <a:chExt cx="6700613" cy="4452773"/>
          </a:xfrm>
        </p:grpSpPr>
        <p:sp>
          <p:nvSpPr>
            <p:cNvPr id="2" name="Rectangle 1"/>
            <p:cNvSpPr/>
            <p:nvPr/>
          </p:nvSpPr>
          <p:spPr>
            <a:xfrm>
              <a:off x="1357640" y="1605919"/>
              <a:ext cx="6700613" cy="445277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en-US" b="1" dirty="0" smtClean="0"/>
            </a:p>
            <a:p>
              <a:pPr algn="ctr"/>
              <a:r>
                <a:rPr lang="en-US" sz="2000" b="1" dirty="0" smtClean="0"/>
                <a:t>Operations</a:t>
              </a:r>
              <a:endParaRPr lang="en-US" sz="2000" b="1" dirty="0"/>
            </a:p>
          </p:txBody>
        </p:sp>
        <p:sp>
          <p:nvSpPr>
            <p:cNvPr id="4" name="Trapezoid 3"/>
            <p:cNvSpPr/>
            <p:nvPr/>
          </p:nvSpPr>
          <p:spPr>
            <a:xfrm>
              <a:off x="1635008" y="2449491"/>
              <a:ext cx="2940214" cy="3240000"/>
            </a:xfrm>
            <a:prstGeom prst="trapezoid">
              <a:avLst>
                <a:gd name="adj" fmla="val 1308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/>
                <a:t>National Government Agencies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Head of the Procuring entity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Bids and Awards Committee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Technical working group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BAC Secretariat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Budget and Supply Officers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End Users</a:t>
              </a:r>
            </a:p>
          </p:txBody>
        </p:sp>
        <p:sp>
          <p:nvSpPr>
            <p:cNvPr id="5" name="Trapezoid 4"/>
            <p:cNvSpPr/>
            <p:nvPr/>
          </p:nvSpPr>
          <p:spPr>
            <a:xfrm>
              <a:off x="4977132" y="2434373"/>
              <a:ext cx="2940214" cy="3240000"/>
            </a:xfrm>
            <a:prstGeom prst="trapezoid">
              <a:avLst>
                <a:gd name="adj" fmla="val 679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/>
                <a:t>Local Government Units</a:t>
              </a:r>
            </a:p>
            <a:p>
              <a:pPr algn="ctr"/>
              <a:r>
                <a:rPr lang="en-US" b="1" dirty="0" smtClean="0"/>
                <a:t>(Sub-National)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Local Chief Executives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Bids and Awards Committee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Technical working group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BAC Secretariat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Budget and Supply Officers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End Users</a:t>
              </a:r>
            </a:p>
            <a:p>
              <a:pPr marL="285750" indent="-285750">
                <a:buFont typeface="Arial"/>
                <a:buChar char="•"/>
              </a:pP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89778" y="5850750"/>
            <a:ext cx="8831961" cy="821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Civil Society Organizations / Beneficiaries / Business Groups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0"/>
            <a:ext cx="9144000" cy="1605919"/>
            <a:chOff x="175180" y="116794"/>
            <a:chExt cx="8831961" cy="1605919"/>
          </a:xfrm>
        </p:grpSpPr>
        <p:sp>
          <p:nvSpPr>
            <p:cNvPr id="12" name="Rectangle 11"/>
            <p:cNvSpPr/>
            <p:nvPr/>
          </p:nvSpPr>
          <p:spPr>
            <a:xfrm>
              <a:off x="175180" y="116794"/>
              <a:ext cx="8831961" cy="160591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en-US" b="1" dirty="0" smtClean="0"/>
            </a:p>
            <a:p>
              <a:pPr algn="ctr"/>
              <a:r>
                <a:rPr lang="en-US" b="1" dirty="0" smtClean="0"/>
                <a:t>Oversight Agencies</a:t>
              </a:r>
              <a:endParaRPr lang="en-US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433145" y="857785"/>
              <a:ext cx="1440000" cy="72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OMB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885762" y="857785"/>
              <a:ext cx="1440000" cy="72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GPPB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07048" y="857785"/>
              <a:ext cx="1440000" cy="72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COA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9097" y="857785"/>
              <a:ext cx="1440000" cy="72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DBM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14559" y="857785"/>
              <a:ext cx="1440000" cy="72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CSC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6310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3"/>
            <a:ext cx="7024744" cy="330831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Roles and responsibilities </a:t>
            </a:r>
            <a:r>
              <a:rPr lang="en-US" dirty="0"/>
              <a:t>of Civil Society Organizations in Public </a:t>
            </a:r>
            <a:r>
              <a:rPr lang="en-US" dirty="0" smtClean="0"/>
              <a:t>Procurement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5124338"/>
            <a:ext cx="6777317" cy="70829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0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41" y="633484"/>
            <a:ext cx="811664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the need for CSOs to have an oversight role in procurement?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324" y="2116892"/>
            <a:ext cx="7853877" cy="3715737"/>
          </a:xfrm>
        </p:spPr>
        <p:txBody>
          <a:bodyPr/>
          <a:lstStyle/>
          <a:p>
            <a:r>
              <a:rPr lang="en-US" dirty="0" smtClean="0"/>
              <a:t>Sometimes oversight agencies cannot fulfill their roles as oversight agencies</a:t>
            </a:r>
          </a:p>
          <a:p>
            <a:r>
              <a:rPr lang="en-US" dirty="0" smtClean="0"/>
              <a:t>They can complement oversight bodies</a:t>
            </a:r>
          </a:p>
        </p:txBody>
      </p:sp>
    </p:spTree>
    <p:extLst>
      <p:ext uri="{BB962C8B-B14F-4D97-AF65-F5344CB8AC3E}">
        <p14:creationId xmlns:p14="http://schemas.microsoft.com/office/powerpoint/2010/main" val="34557828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2988" y="368570"/>
            <a:ext cx="7024744" cy="1143000"/>
          </a:xfrm>
        </p:spPr>
        <p:txBody>
          <a:bodyPr/>
          <a:lstStyle/>
          <a:p>
            <a:r>
              <a:rPr lang="en-US" b="1" dirty="0" smtClean="0"/>
              <a:t>Promote</a:t>
            </a:r>
            <a:r>
              <a:rPr lang="en-US" dirty="0" smtClean="0"/>
              <a:t> demand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493543"/>
              </p:ext>
            </p:extLst>
          </p:nvPr>
        </p:nvGraphicFramePr>
        <p:xfrm>
          <a:off x="525538" y="1664315"/>
          <a:ext cx="8102048" cy="4445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481639" y="6443396"/>
            <a:ext cx="254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Source:ansa-sa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56164"/>
            <a:ext cx="7024744" cy="1143000"/>
          </a:xfrm>
        </p:spPr>
        <p:txBody>
          <a:bodyPr/>
          <a:lstStyle/>
          <a:p>
            <a:r>
              <a:rPr lang="en-US" dirty="0" smtClean="0"/>
              <a:t>Collective action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329009"/>
              </p:ext>
            </p:extLst>
          </p:nvPr>
        </p:nvGraphicFramePr>
        <p:xfrm>
          <a:off x="559727" y="1599164"/>
          <a:ext cx="8072983" cy="455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7999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n-US" b="1" dirty="0" smtClean="0"/>
              <a:t>Mediate</a:t>
            </a:r>
            <a:r>
              <a:rPr lang="en-US" dirty="0" smtClean="0"/>
              <a:t>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37311"/>
            <a:ext cx="6777317" cy="4408975"/>
          </a:xfrm>
        </p:spPr>
        <p:txBody>
          <a:bodyPr>
            <a:normAutofit/>
          </a:bodyPr>
          <a:lstStyle/>
          <a:p>
            <a:pPr marL="525780" indent="-457200">
              <a:buAutoNum type="alphaLcParenBoth"/>
            </a:pPr>
            <a:r>
              <a:rPr lang="en-US" dirty="0" smtClean="0"/>
              <a:t>creation </a:t>
            </a:r>
            <a:r>
              <a:rPr lang="en-US" dirty="0"/>
              <a:t>and strengthening of avenues for feedback of citizens and civil society to public officials; </a:t>
            </a:r>
            <a:endParaRPr lang="en-US" dirty="0" smtClean="0"/>
          </a:p>
          <a:p>
            <a:pPr marL="525780" indent="-457200">
              <a:buAutoNum type="alphaLcParenBoth"/>
            </a:pPr>
            <a:r>
              <a:rPr lang="en-US" dirty="0" smtClean="0"/>
              <a:t>encouraging </a:t>
            </a:r>
            <a:r>
              <a:rPr lang="en-US" dirty="0"/>
              <a:t>consultation of these actors in decision making and public actions of executive agencies; as well as </a:t>
            </a:r>
            <a:endParaRPr lang="en-US" dirty="0" smtClean="0"/>
          </a:p>
          <a:p>
            <a:pPr marL="525780" indent="-457200">
              <a:buAutoNum type="alphaLcParenBoth"/>
            </a:pPr>
            <a:r>
              <a:rPr lang="en-US" dirty="0" smtClean="0"/>
              <a:t>formal </a:t>
            </a:r>
            <a:r>
              <a:rPr lang="en-US" dirty="0"/>
              <a:t>and informal mechanisms for dispute resolution through initiatives such as interface meetings between citizens and public officials, grievance redress, and ombudsmen.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9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50283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/>
              <a:t>Public Procurement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02294"/>
            <a:ext cx="6777317" cy="373033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/>
              <a:t>i</a:t>
            </a:r>
            <a:r>
              <a:rPr lang="en-US" sz="3600" dirty="0" smtClean="0"/>
              <a:t>s the acquisition of </a:t>
            </a:r>
            <a:r>
              <a:rPr lang="en-US" sz="3600" dirty="0" smtClean="0">
                <a:solidFill>
                  <a:srgbClr val="FF0000"/>
                </a:solidFill>
              </a:rPr>
              <a:t>RIGHT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product</a:t>
            </a:r>
            <a:r>
              <a:rPr lang="en-US" sz="3600" dirty="0" smtClean="0"/>
              <a:t>, at the </a:t>
            </a:r>
            <a:r>
              <a:rPr lang="en-US" sz="3600" dirty="0" smtClean="0">
                <a:solidFill>
                  <a:srgbClr val="FF0000"/>
                </a:solidFill>
              </a:rPr>
              <a:t>RIGHT cost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rgbClr val="FF0000"/>
                </a:solidFill>
              </a:rPr>
              <a:t>RIGHT quantity, RIGHT quality</a:t>
            </a:r>
            <a:r>
              <a:rPr lang="en-US" sz="3600" dirty="0" smtClean="0"/>
              <a:t>, delivered at the </a:t>
            </a:r>
            <a:r>
              <a:rPr lang="en-US" sz="3600" dirty="0" smtClean="0">
                <a:solidFill>
                  <a:srgbClr val="FF0000"/>
                </a:solidFill>
              </a:rPr>
              <a:t>RIGHT time </a:t>
            </a:r>
            <a:r>
              <a:rPr lang="en-US" sz="3600" dirty="0" smtClean="0"/>
              <a:t>in the </a:t>
            </a:r>
            <a:r>
              <a:rPr lang="en-US" sz="3600" dirty="0" smtClean="0">
                <a:solidFill>
                  <a:srgbClr val="FF0000"/>
                </a:solidFill>
              </a:rPr>
              <a:t>RIGHT place</a:t>
            </a:r>
            <a:r>
              <a:rPr lang="en-US" sz="3600" dirty="0" smtClean="0"/>
              <a:t> to the </a:t>
            </a:r>
            <a:r>
              <a:rPr lang="en-US" sz="3600" dirty="0" smtClean="0">
                <a:solidFill>
                  <a:srgbClr val="FF0000"/>
                </a:solidFill>
              </a:rPr>
              <a:t>RIGHT users or beneficiaries.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48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199" y="456164"/>
            <a:ext cx="7922288" cy="1143000"/>
          </a:xfrm>
        </p:spPr>
        <p:txBody>
          <a:bodyPr/>
          <a:lstStyle/>
          <a:p>
            <a:pPr algn="ctr"/>
            <a:r>
              <a:rPr lang="en-US" b="1" dirty="0" smtClean="0"/>
              <a:t>Response</a:t>
            </a:r>
            <a:r>
              <a:rPr lang="en-US" dirty="0" smtClean="0"/>
              <a:t> to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innovations </a:t>
            </a:r>
            <a:r>
              <a:rPr lang="en-US" dirty="0"/>
              <a:t>in service delivery, </a:t>
            </a:r>
            <a:endParaRPr lang="en-US" dirty="0" smtClean="0"/>
          </a:p>
          <a:p>
            <a:r>
              <a:rPr lang="en-US" dirty="0" smtClean="0"/>
              <a:t>response</a:t>
            </a:r>
            <a:r>
              <a:rPr lang="en-US" dirty="0"/>
              <a:t>- based performance incentives, or </a:t>
            </a:r>
            <a:endParaRPr lang="en-US" dirty="0" smtClean="0"/>
          </a:p>
          <a:p>
            <a:r>
              <a:rPr lang="en-US" dirty="0" smtClean="0"/>
              <a:t>participatory </a:t>
            </a:r>
            <a:r>
              <a:rPr lang="en-US" dirty="0"/>
              <a:t>action planning. </a:t>
            </a:r>
            <a:endParaRPr lang="en-US" dirty="0" smtClean="0"/>
          </a:p>
          <a:p>
            <a:r>
              <a:rPr lang="en-US" dirty="0" smtClean="0"/>
              <a:t>Example:  </a:t>
            </a:r>
            <a:r>
              <a:rPr lang="en-US" dirty="0"/>
              <a:t>Promoting / Sustaining participatory forums, Creative Compacts like Integrity Pacts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50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255" y="456164"/>
            <a:ext cx="8116039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Monitoring </a:t>
            </a:r>
            <a:r>
              <a:rPr lang="en-US" dirty="0" smtClean="0"/>
              <a:t>to inform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37311"/>
            <a:ext cx="6777317" cy="4408975"/>
          </a:xfrm>
        </p:spPr>
        <p:txBody>
          <a:bodyPr>
            <a:normAutofit/>
          </a:bodyPr>
          <a:lstStyle/>
          <a:p>
            <a:r>
              <a:rPr lang="en-US" dirty="0" smtClean="0"/>
              <a:t>participatory </a:t>
            </a:r>
            <a:r>
              <a:rPr lang="en-US" dirty="0"/>
              <a:t>monitoring (using citizen feedback surveys of government performance, social audits, media investigations, etc.); </a:t>
            </a:r>
            <a:endParaRPr lang="en-US" dirty="0" smtClean="0"/>
          </a:p>
          <a:p>
            <a:r>
              <a:rPr lang="en-US" dirty="0" smtClean="0"/>
              <a:t>independent </a:t>
            </a:r>
            <a:r>
              <a:rPr lang="en-US" dirty="0"/>
              <a:t>budget and policy analysis; and </a:t>
            </a:r>
            <a:endParaRPr lang="en-US" dirty="0" smtClean="0"/>
          </a:p>
          <a:p>
            <a:r>
              <a:rPr lang="en-US" dirty="0" smtClean="0"/>
              <a:t>formal </a:t>
            </a:r>
            <a:r>
              <a:rPr lang="en-US" dirty="0"/>
              <a:t>oversight mechanisms (parliamentary committees, vigilance commissions, etc.).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43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32922"/>
          </a:xfrm>
        </p:spPr>
        <p:txBody>
          <a:bodyPr/>
          <a:lstStyle/>
          <a:p>
            <a:pPr algn="ctr"/>
            <a:r>
              <a:rPr lang="en-US" dirty="0" smtClean="0"/>
              <a:t>Textbook Count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5708"/>
            <a:ext cx="8229600" cy="5062292"/>
          </a:xfrm>
        </p:spPr>
        <p:txBody>
          <a:bodyPr>
            <a:normAutofit/>
          </a:bodyPr>
          <a:lstStyle/>
          <a:p>
            <a:r>
              <a:rPr lang="en-US" sz="2800" dirty="0"/>
              <a:t>As of 2006, the </a:t>
            </a:r>
            <a:r>
              <a:rPr lang="en-US" sz="2800" dirty="0" err="1" smtClean="0"/>
              <a:t>DepED</a:t>
            </a:r>
            <a:r>
              <a:rPr lang="en-US" sz="2800" dirty="0" smtClean="0"/>
              <a:t> </a:t>
            </a:r>
            <a:r>
              <a:rPr lang="en-US" sz="2800" dirty="0"/>
              <a:t>had realized a total of Php2.6 billion in savings, with an average reduction of 50 percent in the price of textbooks that allowed achievement of a textbook-to-student ratio of 1:1. 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/>
              <a:t>One textbook that was being purchased for an average of </a:t>
            </a:r>
            <a:r>
              <a:rPr lang="en-US" sz="2800" b="1" dirty="0" err="1"/>
              <a:t>PhP</a:t>
            </a:r>
            <a:r>
              <a:rPr lang="en-US" sz="2800" b="1" dirty="0"/>
              <a:t> 100.00</a:t>
            </a:r>
            <a:r>
              <a:rPr lang="en-US" sz="2800" dirty="0"/>
              <a:t> came down to </a:t>
            </a:r>
            <a:r>
              <a:rPr lang="en-US" sz="2800" b="1" dirty="0"/>
              <a:t>PhP45.00</a:t>
            </a:r>
            <a:r>
              <a:rPr lang="en-US" sz="2800" dirty="0"/>
              <a:t> in competitive bidding. 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algn="just"/>
            <a:endParaRPr lang="en-US" sz="2800" dirty="0"/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14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Impact of Reform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Bidding time has been cut in half, and transparency is attained through compliance with the requirement of posting advertisement in the </a:t>
            </a:r>
            <a:r>
              <a:rPr lang="en-US" sz="2800" dirty="0" err="1"/>
              <a:t>PhilGEPS</a:t>
            </a:r>
            <a:r>
              <a:rPr lang="en-US" sz="2800" dirty="0"/>
              <a:t>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Alignment </a:t>
            </a:r>
            <a:r>
              <a:rPr lang="en-US" sz="2800" dirty="0"/>
              <a:t>with international practice improved, and the national procurement system became more widely used following the increase in the National Competitive Bidding (NCB) thresholds to </a:t>
            </a:r>
            <a:r>
              <a:rPr lang="en-US" sz="2800" b="1" dirty="0"/>
              <a:t>US$ 1 Million</a:t>
            </a:r>
            <a:r>
              <a:rPr lang="en-US" sz="2800" dirty="0"/>
              <a:t> for goods and </a:t>
            </a:r>
            <a:r>
              <a:rPr lang="en-US" sz="2800" b="1" dirty="0"/>
              <a:t>US$ 5 Million</a:t>
            </a:r>
            <a:r>
              <a:rPr lang="en-US" sz="2800" dirty="0"/>
              <a:t> for works.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000" dirty="0" smtClean="0"/>
              <a:t>Source: 2008 CPAR</a:t>
            </a:r>
            <a:endParaRPr lang="en-US" sz="2000" dirty="0"/>
          </a:p>
          <a:p>
            <a:pPr algn="just"/>
            <a:endParaRPr lang="en-US" sz="2800" dirty="0"/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0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smtClean="0"/>
              <a:t>The role of the different oversight groups (government or citizens) in better public procurement performance are</a:t>
            </a:r>
          </a:p>
          <a:p>
            <a:pPr>
              <a:buFont typeface="Arial"/>
              <a:buChar char="•"/>
            </a:pPr>
            <a:r>
              <a:rPr lang="en-US" dirty="0" smtClean="0"/>
              <a:t>Checking compliance with procurement procedures</a:t>
            </a:r>
          </a:p>
          <a:p>
            <a:pPr>
              <a:buFont typeface="Arial"/>
              <a:buChar char="•"/>
            </a:pPr>
            <a:r>
              <a:rPr lang="en-US" dirty="0" smtClean="0"/>
              <a:t>Monitoring the procurement system</a:t>
            </a:r>
          </a:p>
          <a:p>
            <a:pPr>
              <a:buFont typeface="Arial"/>
              <a:buChar char="•"/>
            </a:pPr>
            <a:r>
              <a:rPr lang="en-US" dirty="0" smtClean="0"/>
              <a:t>Initiate public procurement policy</a:t>
            </a:r>
          </a:p>
          <a:p>
            <a:pPr>
              <a:buFont typeface="Arial"/>
              <a:buChar char="•"/>
            </a:pPr>
            <a:r>
              <a:rPr lang="en-US" dirty="0" smtClean="0"/>
              <a:t>Implementation of operation </a:t>
            </a:r>
            <a:r>
              <a:rPr lang="en-US" dirty="0" err="1" smtClean="0"/>
              <a:t>pf</a:t>
            </a:r>
            <a:r>
              <a:rPr lang="en-US" dirty="0" smtClean="0"/>
              <a:t> Public procurement system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1340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96341" y="316200"/>
            <a:ext cx="4156512" cy="3667125"/>
          </a:xfrm>
        </p:spPr>
        <p:txBody>
          <a:bodyPr anchor="ctr">
            <a:normAutofit/>
          </a:bodyPr>
          <a:lstStyle/>
          <a:p>
            <a:pPr marL="68580" indent="0" algn="ctr">
              <a:buNone/>
            </a:pPr>
            <a:r>
              <a:rPr lang="en-US" sz="3200" dirty="0"/>
              <a:t>In the past, government has the sole responsibility to govern. </a:t>
            </a:r>
          </a:p>
          <a:p>
            <a:pPr marL="68580" indent="0" algn="ctr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4652853" y="2881539"/>
            <a:ext cx="4038600" cy="3279775"/>
          </a:xfrm>
        </p:spPr>
        <p:txBody>
          <a:bodyPr anchor="ctr">
            <a:normAutofit/>
          </a:bodyPr>
          <a:lstStyle/>
          <a:p>
            <a:pPr marL="68580" indent="0" algn="ctr">
              <a:buNone/>
            </a:pPr>
            <a:r>
              <a:rPr lang="en-US" sz="3200" dirty="0"/>
              <a:t>Today, governance is the responsibility of government, business, and civil society. </a:t>
            </a:r>
          </a:p>
          <a:p>
            <a:pPr marL="6858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661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70697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What is Oversight?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95708"/>
            <a:ext cx="6777317" cy="4036921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Management by overseeing the performance or operation of a certain program, </a:t>
            </a:r>
            <a:r>
              <a:rPr lang="en-US" smtClean="0"/>
              <a:t>project or activity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396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67145" y="1605919"/>
            <a:ext cx="8204235" cy="4452773"/>
            <a:chOff x="1357640" y="1605919"/>
            <a:chExt cx="6700613" cy="4452773"/>
          </a:xfrm>
        </p:grpSpPr>
        <p:sp>
          <p:nvSpPr>
            <p:cNvPr id="2" name="Rectangle 1"/>
            <p:cNvSpPr/>
            <p:nvPr/>
          </p:nvSpPr>
          <p:spPr>
            <a:xfrm>
              <a:off x="1357640" y="1605919"/>
              <a:ext cx="6700613" cy="445277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en-US" b="1" dirty="0" smtClean="0"/>
            </a:p>
            <a:p>
              <a:pPr algn="ctr"/>
              <a:r>
                <a:rPr lang="en-US" sz="2000" b="1" dirty="0" smtClean="0"/>
                <a:t>Operations</a:t>
              </a:r>
              <a:endParaRPr lang="en-US" sz="2000" b="1" dirty="0"/>
            </a:p>
          </p:txBody>
        </p:sp>
        <p:sp>
          <p:nvSpPr>
            <p:cNvPr id="4" name="Trapezoid 3"/>
            <p:cNvSpPr/>
            <p:nvPr/>
          </p:nvSpPr>
          <p:spPr>
            <a:xfrm>
              <a:off x="1635008" y="2449491"/>
              <a:ext cx="2940214" cy="3240000"/>
            </a:xfrm>
            <a:prstGeom prst="trapezoid">
              <a:avLst>
                <a:gd name="adj" fmla="val 1308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/>
                <a:t>National Government Agencies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Head of the Procuring entity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Bids and Awards Committee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Technical working group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BAC Secretariat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Budget and Supply Officers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End Users</a:t>
              </a:r>
            </a:p>
          </p:txBody>
        </p:sp>
        <p:sp>
          <p:nvSpPr>
            <p:cNvPr id="5" name="Trapezoid 4"/>
            <p:cNvSpPr/>
            <p:nvPr/>
          </p:nvSpPr>
          <p:spPr>
            <a:xfrm>
              <a:off x="4977132" y="2434373"/>
              <a:ext cx="2940214" cy="3240000"/>
            </a:xfrm>
            <a:prstGeom prst="trapezoid">
              <a:avLst>
                <a:gd name="adj" fmla="val 679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/>
                <a:t>Local Government Units</a:t>
              </a:r>
            </a:p>
            <a:p>
              <a:pPr algn="ctr"/>
              <a:r>
                <a:rPr lang="en-US" b="1" dirty="0" smtClean="0"/>
                <a:t>(Sub-National)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Local Chief Executives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Bids and Awards Committee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Technical working group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BAC Secretariat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Budget and Supply Officers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End Users</a:t>
              </a:r>
            </a:p>
            <a:p>
              <a:pPr marL="285750" indent="-285750">
                <a:buFont typeface="Arial"/>
                <a:buChar char="•"/>
              </a:pP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89778" y="5850750"/>
            <a:ext cx="8831961" cy="821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Civil Society Organizations / Beneficiaries / Business Groups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0"/>
            <a:ext cx="9144000" cy="1605919"/>
            <a:chOff x="175180" y="116794"/>
            <a:chExt cx="8831961" cy="1605919"/>
          </a:xfrm>
        </p:grpSpPr>
        <p:sp>
          <p:nvSpPr>
            <p:cNvPr id="12" name="Rectangle 11"/>
            <p:cNvSpPr/>
            <p:nvPr/>
          </p:nvSpPr>
          <p:spPr>
            <a:xfrm>
              <a:off x="175180" y="116794"/>
              <a:ext cx="8831961" cy="160591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en-US" b="1" dirty="0" smtClean="0"/>
            </a:p>
            <a:p>
              <a:pPr algn="ctr"/>
              <a:r>
                <a:rPr lang="en-US" b="1" dirty="0" smtClean="0"/>
                <a:t>Oversight Agencies</a:t>
              </a:r>
              <a:endParaRPr lang="en-US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433145" y="857785"/>
              <a:ext cx="1440000" cy="72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OMB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885762" y="857785"/>
              <a:ext cx="1440000" cy="72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GPPB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07048" y="857785"/>
              <a:ext cx="1440000" cy="72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COA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9097" y="857785"/>
              <a:ext cx="1440000" cy="72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DBM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14559" y="857785"/>
              <a:ext cx="1440000" cy="720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CSC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8116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691881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Oversight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29296"/>
            <a:ext cx="6777317" cy="380333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DBM – Department of Budget and Management</a:t>
            </a:r>
          </a:p>
          <a:p>
            <a:r>
              <a:rPr lang="en-US" sz="2800" dirty="0" smtClean="0"/>
              <a:t>CSC – Civil Service Commission</a:t>
            </a:r>
          </a:p>
          <a:p>
            <a:r>
              <a:rPr lang="en-US" sz="2800" dirty="0" smtClean="0"/>
              <a:t>GPPB – Government Procurement Policy Board</a:t>
            </a:r>
          </a:p>
          <a:p>
            <a:r>
              <a:rPr lang="en-US" sz="2800" dirty="0" smtClean="0"/>
              <a:t> COA – Commission Audit</a:t>
            </a:r>
          </a:p>
          <a:p>
            <a:r>
              <a:rPr lang="en-US" sz="2800" dirty="0" smtClean="0"/>
              <a:t>OMB – Ombudsman</a:t>
            </a:r>
          </a:p>
        </p:txBody>
      </p:sp>
    </p:spTree>
    <p:extLst>
      <p:ext uri="{BB962C8B-B14F-4D97-AF65-F5344CB8AC3E}">
        <p14:creationId xmlns:p14="http://schemas.microsoft.com/office/powerpoint/2010/main" val="207260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622248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/>
              <a:t>The roles and responsibilities of different oversight bodies in Philippine Public Procurement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99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0355901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04271" y="6194436"/>
            <a:ext cx="2478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dbm.gov.ph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74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3557"/>
            <a:ext cx="821657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j-ea"/>
              </a:rPr>
              <a:t>Composition of the Government Procurement Policy Board (GPPB)</a:t>
            </a:r>
            <a:endParaRPr lang="en-US" sz="30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+mj-ea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787539"/>
            <a:ext cx="8216571" cy="432177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>
                <a:latin typeface="Calibri" charset="0"/>
                <a:cs typeface="Times New Roman" charset="0"/>
              </a:rPr>
              <a:t>Chairman - Secretary of the DBM</a:t>
            </a:r>
          </a:p>
          <a:p>
            <a:pPr eaLnBrk="1" hangingPunct="1"/>
            <a:r>
              <a:rPr lang="en-US" sz="2800" dirty="0">
                <a:latin typeface="Calibri" charset="0"/>
                <a:cs typeface="Times New Roman" charset="0"/>
              </a:rPr>
              <a:t>Alternate Chairman - Director-General of NEDA</a:t>
            </a:r>
          </a:p>
          <a:p>
            <a:pPr eaLnBrk="1" hangingPunct="1"/>
            <a:r>
              <a:rPr lang="en-US" sz="2800" dirty="0">
                <a:latin typeface="Calibri" charset="0"/>
                <a:cs typeface="Times New Roman" charset="0"/>
              </a:rPr>
              <a:t>Members - Secretaries of the DPWH, DOF, DTI, DOH, DND, </a:t>
            </a:r>
            <a:r>
              <a:rPr lang="en-US" sz="2800" dirty="0" err="1">
                <a:latin typeface="Calibri" charset="0"/>
                <a:cs typeface="Times New Roman" charset="0"/>
              </a:rPr>
              <a:t>DepEd</a:t>
            </a:r>
            <a:r>
              <a:rPr lang="en-US" sz="2800" dirty="0">
                <a:latin typeface="Calibri" charset="0"/>
                <a:cs typeface="Times New Roman" charset="0"/>
              </a:rPr>
              <a:t>, DILG, DOST, DOTC and DOE or their duly authorized representatives, and a representative from the private sector to be appointed by the President upon recommendation of the GPPB.</a:t>
            </a:r>
          </a:p>
          <a:p>
            <a:pPr eaLnBrk="1" hangingPunct="1"/>
            <a:r>
              <a:rPr lang="en-US" sz="2800" dirty="0">
                <a:latin typeface="Calibri" charset="0"/>
                <a:cs typeface="Times New Roman" charset="0"/>
              </a:rPr>
              <a:t>Resource Persons – COA and DOJ representatives</a:t>
            </a:r>
          </a:p>
        </p:txBody>
      </p:sp>
    </p:spTree>
    <p:extLst>
      <p:ext uri="{BB962C8B-B14F-4D97-AF65-F5344CB8AC3E}">
        <p14:creationId xmlns:p14="http://schemas.microsoft.com/office/powerpoint/2010/main" val="318883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3167</TotalTime>
  <Words>1696</Words>
  <Application>Microsoft Office PowerPoint</Application>
  <PresentationFormat>On-screen Show (4:3)</PresentationFormat>
  <Paragraphs>308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ＭＳ Ｐゴシック</vt:lpstr>
      <vt:lpstr>Arial</vt:lpstr>
      <vt:lpstr>Calibri</vt:lpstr>
      <vt:lpstr>Century Gothic</vt:lpstr>
      <vt:lpstr>Open Sans Semibold</vt:lpstr>
      <vt:lpstr>Times New Roman</vt:lpstr>
      <vt:lpstr>Wingdings</vt:lpstr>
      <vt:lpstr>Wingdings 2</vt:lpstr>
      <vt:lpstr>Austin</vt:lpstr>
      <vt:lpstr>Role of Oversight Bodies and Civil Society Organizations in Philippine Public Procurement</vt:lpstr>
      <vt:lpstr>Procurement Process</vt:lpstr>
      <vt:lpstr>Public Procurement</vt:lpstr>
      <vt:lpstr>What is Oversight?</vt:lpstr>
      <vt:lpstr>PowerPoint Presentation</vt:lpstr>
      <vt:lpstr>Oversight Agencies</vt:lpstr>
      <vt:lpstr>The roles and responsibilities of different oversight bodies in Philippine Public Procurement</vt:lpstr>
      <vt:lpstr>PowerPoint Presentation</vt:lpstr>
      <vt:lpstr>Composition of the Government Procurement Policy Board (GPPB)</vt:lpstr>
      <vt:lpstr>Department of Budget and Management (DBM)</vt:lpstr>
      <vt:lpstr>PowerPoint Presentation</vt:lpstr>
      <vt:lpstr>Government Procurement Policy Board (GPPB)</vt:lpstr>
      <vt:lpstr>Government Procurement Policy Board (GPPB)</vt:lpstr>
      <vt:lpstr>Government Procurement Policy Board (GPPB)</vt:lpstr>
      <vt:lpstr>Government Procurement Policy Board (GPPB)</vt:lpstr>
      <vt:lpstr>Government Procurement Policy Board (GPPB)</vt:lpstr>
      <vt:lpstr>PowerPoint Presentation</vt:lpstr>
      <vt:lpstr>Civil Service Commission (CSC)</vt:lpstr>
      <vt:lpstr>PowerPoint Presentation</vt:lpstr>
      <vt:lpstr>Commission on Audit (COA)</vt:lpstr>
      <vt:lpstr>Commission on Audit (COA)</vt:lpstr>
      <vt:lpstr>PowerPoint Presentation</vt:lpstr>
      <vt:lpstr>Office of the Ombudsman</vt:lpstr>
      <vt:lpstr>PowerPoint Presentation</vt:lpstr>
      <vt:lpstr>Roles and responsibilities of Civil Society Organizations in Public Procurement</vt:lpstr>
      <vt:lpstr>Why the need for CSOs to have an oversight role in procurement?</vt:lpstr>
      <vt:lpstr>Promote demand</vt:lpstr>
      <vt:lpstr>Collective action</vt:lpstr>
      <vt:lpstr>Mediate demand</vt:lpstr>
      <vt:lpstr>Response to demand</vt:lpstr>
      <vt:lpstr>Monitoring to inform demand</vt:lpstr>
      <vt:lpstr>Textbook Count Project</vt:lpstr>
      <vt:lpstr>Impact of Reform Measures</vt:lpstr>
      <vt:lpstr>Summary</vt:lpstr>
      <vt:lpstr>PowerPoint Presentation</vt:lpstr>
    </vt:vector>
  </TitlesOfParts>
  <Company>Ateneo de Manila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grievance mechanisms, oversight bodies, and citizens’ engagement for better public procurement performance</dc:title>
  <dc:creator>Gladys Selosa</dc:creator>
  <cp:lastModifiedBy>Mary O. Ongwen</cp:lastModifiedBy>
  <cp:revision>79</cp:revision>
  <dcterms:created xsi:type="dcterms:W3CDTF">2015-10-17T08:45:10Z</dcterms:created>
  <dcterms:modified xsi:type="dcterms:W3CDTF">2015-10-29T20:32:38Z</dcterms:modified>
</cp:coreProperties>
</file>