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handoutMasterIdLst>
    <p:handoutMasterId r:id="rId14"/>
  </p:handoutMasterIdLst>
  <p:sldIdLst>
    <p:sldId id="341" r:id="rId2"/>
    <p:sldId id="376" r:id="rId3"/>
    <p:sldId id="385" r:id="rId4"/>
    <p:sldId id="386" r:id="rId5"/>
    <p:sldId id="357" r:id="rId6"/>
    <p:sldId id="391" r:id="rId7"/>
    <p:sldId id="389" r:id="rId8"/>
    <p:sldId id="402" r:id="rId9"/>
    <p:sldId id="359" r:id="rId10"/>
    <p:sldId id="380" r:id="rId11"/>
    <p:sldId id="364" r:id="rId12"/>
  </p:sldIdLst>
  <p:sldSz cx="9906000" cy="6858000" type="A4"/>
  <p:notesSz cx="6810375" cy="9942513"/>
  <p:defaultTex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Дудниченко Василий Сергеевич" initials="ДВС" lastIdx="11" clrIdx="0"/>
  <p:cmAuthor id="1" name="Marina Dotsenko"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99FF"/>
    <a:srgbClr val="0099FF"/>
    <a:srgbClr val="00CCFF"/>
    <a:srgbClr val="66CCFF"/>
    <a:srgbClr val="FF66FF"/>
    <a:srgbClr val="66FFFF"/>
    <a:srgbClr val="00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4" autoAdjust="0"/>
  </p:normalViewPr>
  <p:slideViewPr>
    <p:cSldViewPr>
      <p:cViewPr varScale="1">
        <p:scale>
          <a:sx n="109" d="100"/>
          <a:sy n="109" d="100"/>
        </p:scale>
        <p:origin x="-1380" y="-72"/>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26837060702902"/>
          <c:y val="9.9056603773584995E-2"/>
          <c:w val="0.41693290734824301"/>
          <c:h val="0.61556603773584895"/>
        </c:manualLayout>
      </c:layout>
      <c:pieChart>
        <c:varyColors val="1"/>
        <c:ser>
          <c:idx val="0"/>
          <c:order val="0"/>
          <c:tx>
            <c:strRef>
              <c:f>Лист3!$C$25</c:f>
              <c:strCache>
                <c:ptCount val="1"/>
                <c:pt idx="0">
                  <c:v>Gas resource, billion m3</c:v>
                </c:pt>
              </c:strCache>
            </c:strRef>
          </c:tx>
          <c:spPr>
            <a:solidFill>
              <a:srgbClr val="9999FF"/>
            </a:solidFill>
            <a:ln w="7894">
              <a:solidFill>
                <a:srgbClr val="000000"/>
              </a:solidFill>
              <a:prstDash val="solid"/>
            </a:ln>
          </c:spPr>
          <c:dPt>
            <c:idx val="0"/>
            <c:bubble3D val="0"/>
            <c:spPr>
              <a:solidFill>
                <a:srgbClr val="00CCFF"/>
              </a:solidFill>
              <a:ln w="7894">
                <a:solidFill>
                  <a:srgbClr val="000000"/>
                </a:solidFill>
                <a:prstDash val="solid"/>
              </a:ln>
            </c:spPr>
          </c:dPt>
          <c:dPt>
            <c:idx val="1"/>
            <c:bubble3D val="0"/>
            <c:spPr>
              <a:solidFill>
                <a:srgbClr val="FF00FF"/>
              </a:solidFill>
              <a:ln w="7894">
                <a:solidFill>
                  <a:srgbClr val="000000"/>
                </a:solidFill>
                <a:prstDash val="solid"/>
              </a:ln>
            </c:spPr>
          </c:dPt>
          <c:dPt>
            <c:idx val="2"/>
            <c:bubble3D val="0"/>
            <c:spPr>
              <a:solidFill>
                <a:srgbClr val="993366"/>
              </a:solidFill>
              <a:ln w="7894">
                <a:solidFill>
                  <a:srgbClr val="000000"/>
                </a:solidFill>
                <a:prstDash val="solid"/>
              </a:ln>
            </c:spPr>
          </c:dPt>
          <c:dPt>
            <c:idx val="3"/>
            <c:bubble3D val="0"/>
            <c:spPr>
              <a:solidFill>
                <a:srgbClr val="FF0000"/>
              </a:solidFill>
              <a:ln w="7894">
                <a:solidFill>
                  <a:srgbClr val="000000"/>
                </a:solidFill>
                <a:prstDash val="solid"/>
              </a:ln>
            </c:spPr>
          </c:dPt>
          <c:dPt>
            <c:idx val="4"/>
            <c:bubble3D val="0"/>
            <c:spPr>
              <a:solidFill>
                <a:srgbClr val="FF9900"/>
              </a:solidFill>
              <a:ln w="7894">
                <a:solidFill>
                  <a:srgbClr val="000000"/>
                </a:solidFill>
                <a:prstDash val="solid"/>
              </a:ln>
            </c:spPr>
          </c:dPt>
          <c:dPt>
            <c:idx val="5"/>
            <c:bubble3D val="0"/>
            <c:spPr>
              <a:solidFill>
                <a:srgbClr val="FFFF00"/>
              </a:solidFill>
              <a:ln w="7894">
                <a:solidFill>
                  <a:srgbClr val="000000"/>
                </a:solidFill>
                <a:prstDash val="solid"/>
              </a:ln>
            </c:spPr>
          </c:dPt>
          <c:dPt>
            <c:idx val="6"/>
            <c:bubble3D val="0"/>
            <c:spPr>
              <a:solidFill>
                <a:srgbClr val="00FF00"/>
              </a:solidFill>
              <a:ln w="7894">
                <a:solidFill>
                  <a:srgbClr val="000000"/>
                </a:solidFill>
                <a:prstDash val="solid"/>
              </a:ln>
            </c:spPr>
          </c:dPt>
          <c:dLbls>
            <c:dLbl>
              <c:idx val="0"/>
              <c:layout>
                <c:manualLayout>
                  <c:x val="-1.17742049013317E-2"/>
                  <c:y val="2.7593871187489401E-2"/>
                </c:manualLayout>
              </c:layout>
              <c:tx>
                <c:rich>
                  <a:bodyPr/>
                  <a:lstStyle/>
                  <a:p>
                    <a:pPr>
                      <a:defRPr sz="1000" b="1" i="0" u="none" strike="noStrike" baseline="0">
                        <a:solidFill>
                          <a:srgbClr val="0066CC"/>
                        </a:solidFill>
                        <a:latin typeface="Arial" pitchFamily="34" charset="0"/>
                        <a:ea typeface="Arial Cyr"/>
                        <a:cs typeface="Arial Cyr"/>
                      </a:defRPr>
                    </a:pPr>
                    <a:r>
                      <a:rPr lang="ru-RU" sz="1000" b="1" i="0" u="none" strike="noStrike" baseline="0" dirty="0" smtClean="0">
                        <a:solidFill>
                          <a:srgbClr val="0066CC"/>
                        </a:solidFill>
                        <a:latin typeface="Arial" pitchFamily="34" charset="0"/>
                        <a:cs typeface="Arial Cyr"/>
                      </a:rPr>
                      <a:t>45</a:t>
                    </a:r>
                    <a:r>
                      <a:rPr lang="en-US" sz="1000" b="1" i="0" u="none" strike="noStrike" baseline="0" dirty="0" smtClean="0">
                        <a:solidFill>
                          <a:srgbClr val="0066CC"/>
                        </a:solidFill>
                        <a:latin typeface="Arial" pitchFamily="34" charset="0"/>
                        <a:cs typeface="Arial Cyr"/>
                      </a:rPr>
                      <a:t>.</a:t>
                    </a:r>
                    <a:r>
                      <a:rPr lang="ru-RU" sz="1000" b="1" i="0" u="none" strike="noStrike" baseline="0" dirty="0" smtClean="0">
                        <a:solidFill>
                          <a:srgbClr val="0066CC"/>
                        </a:solidFill>
                        <a:latin typeface="Arial" pitchFamily="34" charset="0"/>
                        <a:cs typeface="Arial Cyr"/>
                      </a:rPr>
                      <a:t>4 </a:t>
                    </a:r>
                    <a:r>
                      <a:rPr lang="en-US" sz="1000" b="1" i="0" u="none" strike="noStrike" baseline="0" dirty="0" smtClean="0">
                        <a:solidFill>
                          <a:srgbClr val="0066CC"/>
                        </a:solidFill>
                        <a:latin typeface="Arial" pitchFamily="34" charset="0"/>
                        <a:cs typeface="Arial Cyr"/>
                      </a:rPr>
                      <a:t>billion</a:t>
                    </a:r>
                    <a:r>
                      <a:rPr lang="ru-RU" sz="1000" b="1" i="0" u="none" strike="noStrike" baseline="0" dirty="0" smtClean="0">
                        <a:solidFill>
                          <a:srgbClr val="0066CC"/>
                        </a:solidFill>
                        <a:latin typeface="Arial" pitchFamily="34" charset="0"/>
                        <a:cs typeface="Arial Cyr"/>
                      </a:rPr>
                      <a:t> </a:t>
                    </a:r>
                    <a:r>
                      <a:rPr lang="en-US" sz="1000" b="1" i="0" u="none" strike="noStrike" baseline="0" dirty="0" smtClean="0">
                        <a:solidFill>
                          <a:srgbClr val="0066CC"/>
                        </a:solidFill>
                        <a:latin typeface="Arial" pitchFamily="34" charset="0"/>
                        <a:cs typeface="Arial Cyr"/>
                      </a:rPr>
                      <a:t>m</a:t>
                    </a:r>
                    <a:r>
                      <a:rPr lang="ru-RU" sz="1000" b="1" i="0" u="none" strike="noStrike" baseline="0" dirty="0" smtClean="0">
                        <a:solidFill>
                          <a:srgbClr val="0066CC"/>
                        </a:solidFill>
                        <a:latin typeface="Arial" pitchFamily="34" charset="0"/>
                        <a:cs typeface="Arial Cyr"/>
                      </a:rPr>
                      <a:t>3</a:t>
                    </a:r>
                    <a:endParaRPr lang="ru-RU" sz="1000" b="1" i="0" u="none" strike="noStrike" baseline="0" dirty="0">
                      <a:solidFill>
                        <a:srgbClr val="0066CC"/>
                      </a:solidFill>
                      <a:latin typeface="Arial" pitchFamily="34" charset="0"/>
                      <a:cs typeface="Arial Cyr"/>
                    </a:endParaRPr>
                  </a:p>
                  <a:p>
                    <a:pPr>
                      <a:defRPr sz="1000" b="1" i="0" u="none" strike="noStrike" baseline="0">
                        <a:solidFill>
                          <a:srgbClr val="0066CC"/>
                        </a:solidFill>
                        <a:latin typeface="Arial" pitchFamily="34" charset="0"/>
                        <a:ea typeface="Arial Cyr"/>
                        <a:cs typeface="Arial Cyr"/>
                      </a:defRPr>
                    </a:pPr>
                    <a:r>
                      <a:rPr lang="ru-RU" sz="1000" b="1" i="0" u="none" strike="noStrike" baseline="0" dirty="0">
                        <a:solidFill>
                          <a:srgbClr val="0066CC"/>
                        </a:solidFill>
                        <a:latin typeface="Arial" pitchFamily="34" charset="0"/>
                        <a:cs typeface="Arial Cyr"/>
                      </a:rPr>
                      <a:t> </a:t>
                    </a:r>
                    <a:r>
                      <a:rPr lang="ru-RU" sz="1000" b="1" i="0" u="none" strike="noStrike" baseline="0" dirty="0" smtClean="0">
                        <a:solidFill>
                          <a:srgbClr val="0066CC"/>
                        </a:solidFill>
                        <a:latin typeface="Arial" pitchFamily="34" charset="0"/>
                        <a:cs typeface="Arial Cyr"/>
                      </a:rPr>
                      <a:t>63</a:t>
                    </a:r>
                    <a:r>
                      <a:rPr lang="en-US" sz="1000" b="1" i="0" u="none" strike="noStrike" baseline="0" dirty="0" smtClean="0">
                        <a:solidFill>
                          <a:srgbClr val="0066CC"/>
                        </a:solidFill>
                        <a:latin typeface="Arial" pitchFamily="34" charset="0"/>
                        <a:cs typeface="Arial Cyr"/>
                      </a:rPr>
                      <a:t>.</a:t>
                    </a:r>
                    <a:r>
                      <a:rPr lang="ru-RU" sz="1000" b="1" i="0" u="none" strike="noStrike" baseline="0" dirty="0" smtClean="0">
                        <a:solidFill>
                          <a:srgbClr val="0066CC"/>
                        </a:solidFill>
                        <a:latin typeface="Arial" pitchFamily="34" charset="0"/>
                        <a:cs typeface="Arial Cyr"/>
                      </a:rPr>
                      <a:t>1 </a:t>
                    </a:r>
                    <a:r>
                      <a:rPr lang="ru-RU" sz="1000" b="1" i="0" u="none" strike="noStrike" baseline="0" dirty="0">
                        <a:solidFill>
                          <a:srgbClr val="0066CC"/>
                        </a:solidFill>
                        <a:latin typeface="Arial" pitchFamily="34" charset="0"/>
                        <a:cs typeface="Arial Cyr"/>
                      </a:rPr>
                      <a:t>%</a:t>
                    </a:r>
                    <a:endParaRPr lang="ru-RU" sz="637" b="1" i="0" u="none" strike="noStrike" baseline="0" dirty="0">
                      <a:solidFill>
                        <a:srgbClr val="0066CC"/>
                      </a:solidFill>
                      <a:latin typeface="Arial Cyr"/>
                      <a:cs typeface="Arial Cyr"/>
                    </a:endParaRPr>
                  </a:p>
                </c:rich>
              </c:tx>
              <c:spPr>
                <a:noFill/>
                <a:ln w="15788">
                  <a:noFill/>
                </a:ln>
              </c:spPr>
              <c:showLegendKey val="0"/>
              <c:showVal val="0"/>
              <c:showCatName val="0"/>
              <c:showSerName val="0"/>
              <c:showPercent val="0"/>
              <c:showBubbleSize val="0"/>
            </c:dLbl>
            <c:dLbl>
              <c:idx val="1"/>
              <c:layout>
                <c:manualLayout>
                  <c:x val="5.0656025999297298E-2"/>
                  <c:y val="5.7281342519578697E-3"/>
                </c:manualLayout>
              </c:layout>
              <c:tx>
                <c:rich>
                  <a:bodyPr/>
                  <a:lstStyle/>
                  <a:p>
                    <a:pPr>
                      <a:defRPr sz="1000" b="1" i="0" u="none" strike="noStrike" baseline="0">
                        <a:solidFill>
                          <a:srgbClr val="FF00FF"/>
                        </a:solidFill>
                        <a:latin typeface="Arial" pitchFamily="34" charset="0"/>
                        <a:ea typeface="Arial Cyr"/>
                        <a:cs typeface="Arial Cyr"/>
                      </a:defRPr>
                    </a:pPr>
                    <a:r>
                      <a:rPr lang="ru-RU" sz="1000" b="1" i="0" u="none" strike="noStrike" baseline="0" dirty="0" smtClean="0">
                        <a:solidFill>
                          <a:srgbClr val="FF00FF"/>
                        </a:solidFill>
                        <a:latin typeface="Arial" pitchFamily="34" charset="0"/>
                        <a:cs typeface="Arial Cyr"/>
                      </a:rPr>
                      <a:t>0</a:t>
                    </a:r>
                    <a:r>
                      <a:rPr lang="en-US" sz="1000" b="1" i="0" u="none" strike="noStrike" baseline="0" dirty="0" smtClean="0">
                        <a:solidFill>
                          <a:srgbClr val="FF00FF"/>
                        </a:solidFill>
                        <a:latin typeface="Arial" pitchFamily="34" charset="0"/>
                        <a:cs typeface="Arial Cyr"/>
                      </a:rPr>
                      <a:t>.</a:t>
                    </a:r>
                    <a:r>
                      <a:rPr lang="ru-RU" sz="1000" b="1" i="0" u="none" strike="noStrike" baseline="0" dirty="0" smtClean="0">
                        <a:solidFill>
                          <a:srgbClr val="FF00FF"/>
                        </a:solidFill>
                        <a:latin typeface="Arial" pitchFamily="34" charset="0"/>
                        <a:cs typeface="Arial Cyr"/>
                      </a:rPr>
                      <a:t>4 </a:t>
                    </a:r>
                    <a:r>
                      <a:rPr lang="en-US" sz="1000" b="1" i="0" u="none" strike="noStrike" baseline="0" dirty="0" smtClean="0">
                        <a:solidFill>
                          <a:srgbClr val="FF00FF"/>
                        </a:solidFill>
                        <a:latin typeface="Arial" pitchFamily="34" charset="0"/>
                        <a:cs typeface="Arial Cyr"/>
                      </a:rPr>
                      <a:t>billion</a:t>
                    </a:r>
                    <a:r>
                      <a:rPr lang="ru-RU" sz="1000" b="1" i="0" u="none" strike="noStrike" baseline="0" dirty="0" smtClean="0">
                        <a:solidFill>
                          <a:srgbClr val="FF00FF"/>
                        </a:solidFill>
                        <a:latin typeface="Arial" pitchFamily="34" charset="0"/>
                        <a:cs typeface="Arial Cyr"/>
                      </a:rPr>
                      <a:t> </a:t>
                    </a:r>
                    <a:r>
                      <a:rPr lang="en-US" sz="1000" b="1" i="0" u="none" strike="noStrike" baseline="0" dirty="0" smtClean="0">
                        <a:solidFill>
                          <a:srgbClr val="FF00FF"/>
                        </a:solidFill>
                        <a:latin typeface="Arial" pitchFamily="34" charset="0"/>
                        <a:cs typeface="Arial Cyr"/>
                      </a:rPr>
                      <a:t>m</a:t>
                    </a:r>
                    <a:r>
                      <a:rPr lang="ru-RU" sz="1000" b="1" i="0" u="none" strike="noStrike" baseline="0" dirty="0" smtClean="0">
                        <a:solidFill>
                          <a:srgbClr val="FF00FF"/>
                        </a:solidFill>
                        <a:latin typeface="Arial" pitchFamily="34" charset="0"/>
                        <a:cs typeface="Arial Cyr"/>
                      </a:rPr>
                      <a:t>3</a:t>
                    </a:r>
                    <a:endParaRPr lang="ru-RU" sz="1000" b="1" i="0" u="none" strike="noStrike" baseline="0" dirty="0">
                      <a:solidFill>
                        <a:srgbClr val="FF00FF"/>
                      </a:solidFill>
                      <a:latin typeface="Arial" pitchFamily="34" charset="0"/>
                      <a:cs typeface="Arial Cyr"/>
                    </a:endParaRPr>
                  </a:p>
                  <a:p>
                    <a:pPr>
                      <a:defRPr sz="1000" b="1" i="0" u="none" strike="noStrike" baseline="0">
                        <a:solidFill>
                          <a:srgbClr val="FF00FF"/>
                        </a:solidFill>
                        <a:latin typeface="Arial" pitchFamily="34" charset="0"/>
                        <a:ea typeface="Arial Cyr"/>
                        <a:cs typeface="Arial Cyr"/>
                      </a:defRPr>
                    </a:pPr>
                    <a:r>
                      <a:rPr lang="ru-RU" sz="1000" b="1" i="0" u="none" strike="noStrike" baseline="0" dirty="0">
                        <a:solidFill>
                          <a:srgbClr val="FF00FF"/>
                        </a:solidFill>
                        <a:latin typeface="Arial" pitchFamily="34" charset="0"/>
                        <a:cs typeface="Arial Cyr"/>
                      </a:rPr>
                      <a:t> </a:t>
                    </a:r>
                    <a:r>
                      <a:rPr lang="ru-RU" sz="1000" b="1" i="0" u="none" strike="noStrike" baseline="0" dirty="0" smtClean="0">
                        <a:solidFill>
                          <a:srgbClr val="FF00FF"/>
                        </a:solidFill>
                        <a:latin typeface="Arial" pitchFamily="34" charset="0"/>
                        <a:cs typeface="Arial Cyr"/>
                      </a:rPr>
                      <a:t>0</a:t>
                    </a:r>
                    <a:r>
                      <a:rPr lang="en-US" sz="1000" b="1" i="0" u="none" strike="noStrike" baseline="0" dirty="0" smtClean="0">
                        <a:solidFill>
                          <a:srgbClr val="FF00FF"/>
                        </a:solidFill>
                        <a:latin typeface="Arial" pitchFamily="34" charset="0"/>
                        <a:cs typeface="Arial Cyr"/>
                      </a:rPr>
                      <a:t>.</a:t>
                    </a:r>
                    <a:r>
                      <a:rPr lang="ru-RU" sz="1000" b="1" i="0" u="none" strike="noStrike" baseline="0" dirty="0" smtClean="0">
                        <a:solidFill>
                          <a:srgbClr val="FF00FF"/>
                        </a:solidFill>
                        <a:latin typeface="Arial" pitchFamily="34" charset="0"/>
                        <a:cs typeface="Arial Cyr"/>
                      </a:rPr>
                      <a:t>6 </a:t>
                    </a:r>
                    <a:r>
                      <a:rPr lang="ru-RU" sz="1000" b="1" i="0" u="none" strike="noStrike" baseline="0" dirty="0">
                        <a:solidFill>
                          <a:srgbClr val="FF00FF"/>
                        </a:solidFill>
                        <a:latin typeface="Arial" pitchFamily="34" charset="0"/>
                        <a:cs typeface="Arial Cyr"/>
                      </a:rPr>
                      <a:t>%</a:t>
                    </a:r>
                    <a:endParaRPr lang="ru-RU" sz="637" b="1" i="0" u="none" strike="noStrike" baseline="0" dirty="0">
                      <a:solidFill>
                        <a:srgbClr val="FF00FF"/>
                      </a:solidFill>
                      <a:latin typeface="Arial Cyr"/>
                      <a:cs typeface="Arial Cyr"/>
                    </a:endParaRPr>
                  </a:p>
                </c:rich>
              </c:tx>
              <c:spPr>
                <a:noFill/>
                <a:ln w="15788">
                  <a:noFill/>
                </a:ln>
              </c:spPr>
              <c:dLblPos val="bestFit"/>
              <c:showLegendKey val="0"/>
              <c:showVal val="0"/>
              <c:showCatName val="0"/>
              <c:showSerName val="0"/>
              <c:showPercent val="0"/>
              <c:showBubbleSize val="0"/>
            </c:dLbl>
            <c:dLbl>
              <c:idx val="2"/>
              <c:layout>
                <c:manualLayout>
                  <c:x val="1.1652313786278699E-2"/>
                  <c:y val="-2.6925945987694301E-2"/>
                </c:manualLayout>
              </c:layout>
              <c:tx>
                <c:rich>
                  <a:bodyPr/>
                  <a:lstStyle/>
                  <a:p>
                    <a:pPr>
                      <a:defRPr sz="1000" b="1" i="0" u="none" strike="noStrike" baseline="0">
                        <a:solidFill>
                          <a:srgbClr val="993366"/>
                        </a:solidFill>
                        <a:latin typeface="Arial" pitchFamily="34" charset="0"/>
                        <a:ea typeface="Arial Cyr"/>
                        <a:cs typeface="Arial Cyr"/>
                      </a:defRPr>
                    </a:pPr>
                    <a:r>
                      <a:rPr lang="ru-RU" sz="1000" b="1" i="0" u="none" strike="noStrike" baseline="0" dirty="0" smtClean="0">
                        <a:solidFill>
                          <a:srgbClr val="993366"/>
                        </a:solidFill>
                        <a:latin typeface="Arial" pitchFamily="34" charset="0"/>
                        <a:cs typeface="Arial Cyr"/>
                      </a:rPr>
                      <a:t>1</a:t>
                    </a:r>
                    <a:r>
                      <a:rPr lang="en-US" sz="1000" b="1" i="0" u="none" strike="noStrike" baseline="0" dirty="0" smtClean="0">
                        <a:solidFill>
                          <a:srgbClr val="993366"/>
                        </a:solidFill>
                        <a:latin typeface="Arial" pitchFamily="34" charset="0"/>
                        <a:cs typeface="Arial Cyr"/>
                      </a:rPr>
                      <a:t>.</a:t>
                    </a:r>
                    <a:r>
                      <a:rPr lang="ru-RU" sz="1000" b="1" i="0" u="none" strike="noStrike" baseline="0" dirty="0" smtClean="0">
                        <a:solidFill>
                          <a:srgbClr val="993366"/>
                        </a:solidFill>
                        <a:latin typeface="Arial" pitchFamily="34" charset="0"/>
                        <a:cs typeface="Arial Cyr"/>
                      </a:rPr>
                      <a:t>9 </a:t>
                    </a:r>
                    <a:r>
                      <a:rPr lang="en-US" sz="1000" b="1" i="0" u="none" strike="noStrike" baseline="0" dirty="0" smtClean="0">
                        <a:solidFill>
                          <a:srgbClr val="993366"/>
                        </a:solidFill>
                        <a:latin typeface="Arial" pitchFamily="34" charset="0"/>
                        <a:cs typeface="Arial Cyr"/>
                      </a:rPr>
                      <a:t>billion</a:t>
                    </a:r>
                    <a:r>
                      <a:rPr lang="ru-RU" sz="1000" b="1" i="0" u="none" strike="noStrike" baseline="0" dirty="0" smtClean="0">
                        <a:solidFill>
                          <a:srgbClr val="993366"/>
                        </a:solidFill>
                        <a:latin typeface="Arial" pitchFamily="34" charset="0"/>
                        <a:cs typeface="Arial Cyr"/>
                      </a:rPr>
                      <a:t> </a:t>
                    </a:r>
                    <a:r>
                      <a:rPr lang="en-US" sz="1000" b="1" i="0" u="none" strike="noStrike" baseline="0" dirty="0" smtClean="0">
                        <a:solidFill>
                          <a:srgbClr val="993366"/>
                        </a:solidFill>
                        <a:latin typeface="Arial" pitchFamily="34" charset="0"/>
                        <a:cs typeface="Arial Cyr"/>
                      </a:rPr>
                      <a:t>m</a:t>
                    </a:r>
                    <a:r>
                      <a:rPr lang="ru-RU" sz="1000" b="1" i="0" u="none" strike="noStrike" baseline="0" dirty="0" smtClean="0">
                        <a:solidFill>
                          <a:srgbClr val="993366"/>
                        </a:solidFill>
                        <a:latin typeface="Arial" pitchFamily="34" charset="0"/>
                        <a:cs typeface="Arial Cyr"/>
                      </a:rPr>
                      <a:t>3</a:t>
                    </a:r>
                    <a:endParaRPr lang="ru-RU" sz="1000" b="1" i="0" u="none" strike="noStrike" baseline="0" dirty="0">
                      <a:solidFill>
                        <a:srgbClr val="000000"/>
                      </a:solidFill>
                      <a:latin typeface="Arial" pitchFamily="34" charset="0"/>
                      <a:cs typeface="Arial Cyr"/>
                    </a:endParaRPr>
                  </a:p>
                  <a:p>
                    <a:pPr>
                      <a:defRPr sz="1000" b="1" i="0" u="none" strike="noStrike" baseline="0">
                        <a:solidFill>
                          <a:srgbClr val="993366"/>
                        </a:solidFill>
                        <a:latin typeface="Arial" pitchFamily="34" charset="0"/>
                        <a:ea typeface="Arial Cyr"/>
                        <a:cs typeface="Arial Cyr"/>
                      </a:defRPr>
                    </a:pPr>
                    <a:r>
                      <a:rPr lang="ru-RU" sz="1000" b="1" i="0" u="none" strike="noStrike" baseline="0" dirty="0">
                        <a:solidFill>
                          <a:srgbClr val="000000"/>
                        </a:solidFill>
                        <a:latin typeface="Arial" pitchFamily="34" charset="0"/>
                        <a:cs typeface="Arial Cyr"/>
                      </a:rPr>
                      <a:t> </a:t>
                    </a:r>
                    <a:r>
                      <a:rPr lang="ru-RU" sz="1000" b="1" i="0" u="none" strike="noStrike" baseline="0" dirty="0" smtClean="0">
                        <a:solidFill>
                          <a:srgbClr val="993366"/>
                        </a:solidFill>
                        <a:latin typeface="Arial" pitchFamily="34" charset="0"/>
                        <a:cs typeface="Arial Cyr"/>
                      </a:rPr>
                      <a:t>2</a:t>
                    </a:r>
                    <a:r>
                      <a:rPr lang="en-US" sz="1000" b="1" i="0" u="none" strike="noStrike" baseline="0" dirty="0" smtClean="0">
                        <a:solidFill>
                          <a:srgbClr val="993366"/>
                        </a:solidFill>
                        <a:latin typeface="Arial" pitchFamily="34" charset="0"/>
                        <a:cs typeface="Arial Cyr"/>
                      </a:rPr>
                      <a:t>.</a:t>
                    </a:r>
                    <a:r>
                      <a:rPr lang="ru-RU" sz="1000" b="1" i="0" u="none" strike="noStrike" baseline="0" dirty="0" smtClean="0">
                        <a:solidFill>
                          <a:srgbClr val="993366"/>
                        </a:solidFill>
                        <a:latin typeface="Arial" pitchFamily="34" charset="0"/>
                        <a:cs typeface="Arial Cyr"/>
                      </a:rPr>
                      <a:t>6 </a:t>
                    </a:r>
                    <a:r>
                      <a:rPr lang="ru-RU" sz="1000" b="1" i="0" u="none" strike="noStrike" baseline="0" dirty="0">
                        <a:solidFill>
                          <a:srgbClr val="993366"/>
                        </a:solidFill>
                        <a:latin typeface="Arial" pitchFamily="34" charset="0"/>
                        <a:cs typeface="Arial Cyr"/>
                      </a:rPr>
                      <a:t>%</a:t>
                    </a:r>
                    <a:endParaRPr lang="ru-RU" sz="637" b="1" i="0" u="none" strike="noStrike" baseline="0" dirty="0">
                      <a:solidFill>
                        <a:srgbClr val="993366"/>
                      </a:solidFill>
                      <a:latin typeface="Arial Cyr"/>
                      <a:cs typeface="Arial Cyr"/>
                    </a:endParaRPr>
                  </a:p>
                </c:rich>
              </c:tx>
              <c:spPr>
                <a:noFill/>
                <a:ln w="15788">
                  <a:noFill/>
                </a:ln>
              </c:spPr>
              <c:dLblPos val="bestFit"/>
              <c:showLegendKey val="0"/>
              <c:showVal val="0"/>
              <c:showCatName val="0"/>
              <c:showSerName val="0"/>
              <c:showPercent val="0"/>
              <c:showBubbleSize val="0"/>
            </c:dLbl>
            <c:dLbl>
              <c:idx val="3"/>
              <c:layout>
                <c:manualLayout>
                  <c:x val="8.1814257061273606E-3"/>
                  <c:y val="-4.2524960161646898E-2"/>
                </c:manualLayout>
              </c:layout>
              <c:tx>
                <c:rich>
                  <a:bodyPr/>
                  <a:lstStyle/>
                  <a:p>
                    <a:pPr>
                      <a:defRPr sz="1000" b="1" i="0" u="none" strike="noStrike" baseline="0">
                        <a:solidFill>
                          <a:srgbClr val="FF0000"/>
                        </a:solidFill>
                        <a:latin typeface="Arial" pitchFamily="34" charset="0"/>
                        <a:ea typeface="Arial Cyr"/>
                        <a:cs typeface="Arial Cyr"/>
                      </a:defRPr>
                    </a:pPr>
                    <a:r>
                      <a:rPr lang="ru-RU" sz="1000" b="1" i="0" u="none" strike="noStrike" baseline="0" dirty="0" smtClean="0">
                        <a:solidFill>
                          <a:srgbClr val="FF0000"/>
                        </a:solidFill>
                        <a:latin typeface="Arial" pitchFamily="34" charset="0"/>
                        <a:cs typeface="Arial Cyr"/>
                      </a:rPr>
                      <a:t>2</a:t>
                    </a:r>
                    <a:r>
                      <a:rPr lang="en-US" sz="1000" b="1" i="0" u="none" strike="noStrike" baseline="0" dirty="0" smtClean="0">
                        <a:solidFill>
                          <a:srgbClr val="FF0000"/>
                        </a:solidFill>
                        <a:latin typeface="Arial" pitchFamily="34" charset="0"/>
                        <a:cs typeface="Arial Cyr"/>
                      </a:rPr>
                      <a:t>.</a:t>
                    </a:r>
                    <a:r>
                      <a:rPr lang="ru-RU" sz="1000" b="1" i="0" u="none" strike="noStrike" baseline="0" dirty="0" smtClean="0">
                        <a:solidFill>
                          <a:srgbClr val="FF0000"/>
                        </a:solidFill>
                        <a:latin typeface="Arial" pitchFamily="34" charset="0"/>
                        <a:cs typeface="Arial Cyr"/>
                      </a:rPr>
                      <a:t>7 </a:t>
                    </a:r>
                    <a:r>
                      <a:rPr lang="en-US" sz="1000" b="1" i="0" u="none" strike="noStrike" baseline="0" dirty="0" smtClean="0">
                        <a:solidFill>
                          <a:srgbClr val="FF0000"/>
                        </a:solidFill>
                        <a:latin typeface="Arial" pitchFamily="34" charset="0"/>
                        <a:cs typeface="Arial Cyr"/>
                      </a:rPr>
                      <a:t>billion m</a:t>
                    </a:r>
                    <a:r>
                      <a:rPr lang="ru-RU" sz="1000" b="1" i="0" u="none" strike="noStrike" baseline="0" dirty="0" smtClean="0">
                        <a:solidFill>
                          <a:srgbClr val="FF0000"/>
                        </a:solidFill>
                        <a:latin typeface="Arial" pitchFamily="34" charset="0"/>
                        <a:cs typeface="Arial Cyr"/>
                      </a:rPr>
                      <a:t>3</a:t>
                    </a:r>
                    <a:endParaRPr lang="ru-RU" sz="1000" b="1" i="0" u="none" strike="noStrike" baseline="0" dirty="0">
                      <a:solidFill>
                        <a:srgbClr val="000000"/>
                      </a:solidFill>
                      <a:latin typeface="Arial" pitchFamily="34" charset="0"/>
                      <a:cs typeface="Arial Cyr"/>
                    </a:endParaRPr>
                  </a:p>
                  <a:p>
                    <a:pPr>
                      <a:defRPr sz="1000" b="1" i="0" u="none" strike="noStrike" baseline="0">
                        <a:solidFill>
                          <a:srgbClr val="FF0000"/>
                        </a:solidFill>
                        <a:latin typeface="Arial" pitchFamily="34" charset="0"/>
                        <a:ea typeface="Arial Cyr"/>
                        <a:cs typeface="Arial Cyr"/>
                      </a:defRPr>
                    </a:pPr>
                    <a:r>
                      <a:rPr lang="ru-RU" sz="1000" b="1" i="0" u="none" strike="noStrike" baseline="0" dirty="0">
                        <a:solidFill>
                          <a:srgbClr val="FF0000"/>
                        </a:solidFill>
                        <a:latin typeface="Arial" pitchFamily="34" charset="0"/>
                        <a:cs typeface="Arial Cyr"/>
                      </a:rPr>
                      <a:t> </a:t>
                    </a:r>
                    <a:r>
                      <a:rPr lang="ru-RU" sz="1000" b="1" i="0" u="none" strike="noStrike" baseline="0" dirty="0" smtClean="0">
                        <a:solidFill>
                          <a:srgbClr val="FF0000"/>
                        </a:solidFill>
                        <a:latin typeface="Arial" pitchFamily="34" charset="0"/>
                        <a:cs typeface="Arial Cyr"/>
                      </a:rPr>
                      <a:t>3</a:t>
                    </a:r>
                    <a:r>
                      <a:rPr lang="en-US" sz="1000" b="1" i="0" u="none" strike="noStrike" baseline="0" dirty="0" smtClean="0">
                        <a:solidFill>
                          <a:srgbClr val="FF0000"/>
                        </a:solidFill>
                        <a:latin typeface="Arial" pitchFamily="34" charset="0"/>
                        <a:cs typeface="Arial Cyr"/>
                      </a:rPr>
                      <a:t>.</a:t>
                    </a:r>
                    <a:r>
                      <a:rPr lang="ru-RU" sz="1000" b="1" i="0" u="none" strike="noStrike" baseline="0" dirty="0" smtClean="0">
                        <a:solidFill>
                          <a:srgbClr val="FF0000"/>
                        </a:solidFill>
                        <a:latin typeface="Arial" pitchFamily="34" charset="0"/>
                        <a:cs typeface="Arial Cyr"/>
                      </a:rPr>
                      <a:t>8 </a:t>
                    </a:r>
                    <a:r>
                      <a:rPr lang="ru-RU" sz="1000" b="1" i="0" u="none" strike="noStrike" baseline="0" dirty="0">
                        <a:solidFill>
                          <a:srgbClr val="FF0000"/>
                        </a:solidFill>
                        <a:latin typeface="Arial" pitchFamily="34" charset="0"/>
                        <a:cs typeface="Arial Cyr"/>
                      </a:rPr>
                      <a:t>%</a:t>
                    </a:r>
                    <a:endParaRPr lang="ru-RU" sz="637" b="1" i="0" u="none" strike="noStrike" baseline="0" dirty="0">
                      <a:solidFill>
                        <a:srgbClr val="FF0000"/>
                      </a:solidFill>
                      <a:latin typeface="Arial Cyr"/>
                      <a:cs typeface="Arial Cyr"/>
                    </a:endParaRPr>
                  </a:p>
                </c:rich>
              </c:tx>
              <c:spPr>
                <a:noFill/>
                <a:ln w="15788">
                  <a:noFill/>
                </a:ln>
              </c:spPr>
              <c:dLblPos val="bestFit"/>
              <c:showLegendKey val="0"/>
              <c:showVal val="0"/>
              <c:showCatName val="0"/>
              <c:showSerName val="0"/>
              <c:showPercent val="0"/>
              <c:showBubbleSize val="0"/>
            </c:dLbl>
            <c:dLbl>
              <c:idx val="4"/>
              <c:layout>
                <c:manualLayout>
                  <c:x val="1.8078581796635299E-2"/>
                  <c:y val="-4.4300133744462303E-2"/>
                </c:manualLayout>
              </c:layout>
              <c:tx>
                <c:rich>
                  <a:bodyPr/>
                  <a:lstStyle/>
                  <a:p>
                    <a:pPr>
                      <a:defRPr sz="1000" b="1" i="0" u="none" strike="noStrike" baseline="0">
                        <a:solidFill>
                          <a:srgbClr val="FF6600"/>
                        </a:solidFill>
                        <a:latin typeface="Arial" pitchFamily="34" charset="0"/>
                        <a:ea typeface="Arial Cyr"/>
                        <a:cs typeface="Arial Cyr"/>
                      </a:defRPr>
                    </a:pPr>
                    <a:r>
                      <a:rPr lang="ru-RU" sz="1000" b="1" i="0" u="none" strike="noStrike" baseline="0" dirty="0" smtClean="0">
                        <a:solidFill>
                          <a:srgbClr val="FF6600"/>
                        </a:solidFill>
                        <a:latin typeface="Arial" pitchFamily="34" charset="0"/>
                        <a:cs typeface="Arial Cyr"/>
                      </a:rPr>
                      <a:t>3</a:t>
                    </a:r>
                    <a:r>
                      <a:rPr lang="en-US" sz="1000" b="1" i="0" u="none" strike="noStrike" baseline="0" dirty="0" smtClean="0">
                        <a:solidFill>
                          <a:srgbClr val="FF6600"/>
                        </a:solidFill>
                        <a:latin typeface="Arial" pitchFamily="34" charset="0"/>
                        <a:cs typeface="Arial Cyr"/>
                      </a:rPr>
                      <a:t>.</a:t>
                    </a:r>
                    <a:r>
                      <a:rPr lang="ru-RU" sz="1000" b="1" i="0" u="none" strike="noStrike" baseline="0" dirty="0" smtClean="0">
                        <a:solidFill>
                          <a:srgbClr val="FF6600"/>
                        </a:solidFill>
                        <a:latin typeface="Arial" pitchFamily="34" charset="0"/>
                        <a:cs typeface="Arial Cyr"/>
                      </a:rPr>
                      <a:t>4 </a:t>
                    </a:r>
                    <a:r>
                      <a:rPr lang="en-US" sz="1000" b="1" i="0" u="none" strike="noStrike" baseline="0" dirty="0" smtClean="0">
                        <a:solidFill>
                          <a:srgbClr val="FF6600"/>
                        </a:solidFill>
                        <a:latin typeface="Arial" pitchFamily="34" charset="0"/>
                        <a:cs typeface="Arial Cyr"/>
                      </a:rPr>
                      <a:t>billion</a:t>
                    </a:r>
                    <a:r>
                      <a:rPr lang="ru-RU" sz="1000" b="1" i="0" u="none" strike="noStrike" baseline="0" dirty="0" smtClean="0">
                        <a:solidFill>
                          <a:srgbClr val="FF6600"/>
                        </a:solidFill>
                        <a:latin typeface="Arial" pitchFamily="34" charset="0"/>
                        <a:cs typeface="Arial Cyr"/>
                      </a:rPr>
                      <a:t> </a:t>
                    </a:r>
                    <a:r>
                      <a:rPr lang="en-US" sz="1000" b="1" i="0" u="none" strike="noStrike" baseline="0" dirty="0" smtClean="0">
                        <a:solidFill>
                          <a:srgbClr val="FF6600"/>
                        </a:solidFill>
                        <a:latin typeface="Arial" pitchFamily="34" charset="0"/>
                        <a:cs typeface="Arial Cyr"/>
                      </a:rPr>
                      <a:t>m</a:t>
                    </a:r>
                    <a:r>
                      <a:rPr lang="ru-RU" sz="1000" b="1" i="0" u="none" strike="noStrike" baseline="0" dirty="0" smtClean="0">
                        <a:solidFill>
                          <a:srgbClr val="FF6600"/>
                        </a:solidFill>
                        <a:latin typeface="Arial" pitchFamily="34" charset="0"/>
                        <a:cs typeface="Arial Cyr"/>
                      </a:rPr>
                      <a:t>3</a:t>
                    </a:r>
                    <a:endParaRPr lang="ru-RU" sz="1000" b="1" i="0" u="none" strike="noStrike" baseline="0" dirty="0">
                      <a:solidFill>
                        <a:srgbClr val="000000"/>
                      </a:solidFill>
                      <a:latin typeface="Arial" pitchFamily="34" charset="0"/>
                      <a:cs typeface="Arial Cyr"/>
                    </a:endParaRPr>
                  </a:p>
                  <a:p>
                    <a:pPr>
                      <a:defRPr sz="1000" b="1" i="0" u="none" strike="noStrike" baseline="0">
                        <a:solidFill>
                          <a:srgbClr val="FF6600"/>
                        </a:solidFill>
                        <a:latin typeface="Arial" pitchFamily="34" charset="0"/>
                        <a:ea typeface="Arial Cyr"/>
                        <a:cs typeface="Arial Cyr"/>
                      </a:defRPr>
                    </a:pPr>
                    <a:r>
                      <a:rPr lang="ru-RU" sz="1000" b="1" i="0" u="none" strike="noStrike" baseline="0" dirty="0">
                        <a:solidFill>
                          <a:srgbClr val="000000"/>
                        </a:solidFill>
                        <a:latin typeface="Arial" pitchFamily="34" charset="0"/>
                        <a:cs typeface="Arial Cyr"/>
                      </a:rPr>
                      <a:t> </a:t>
                    </a:r>
                    <a:r>
                      <a:rPr lang="ru-RU" sz="1000" b="1" i="0" u="none" strike="noStrike" baseline="0" dirty="0" smtClean="0">
                        <a:solidFill>
                          <a:srgbClr val="FF6600"/>
                        </a:solidFill>
                        <a:latin typeface="Arial" pitchFamily="34" charset="0"/>
                        <a:cs typeface="Arial Cyr"/>
                      </a:rPr>
                      <a:t>4</a:t>
                    </a:r>
                    <a:r>
                      <a:rPr lang="en-US" sz="1000" b="1" i="0" u="none" strike="noStrike" baseline="0" dirty="0" smtClean="0">
                        <a:solidFill>
                          <a:srgbClr val="FF6600"/>
                        </a:solidFill>
                        <a:latin typeface="Arial" pitchFamily="34" charset="0"/>
                        <a:cs typeface="Arial Cyr"/>
                      </a:rPr>
                      <a:t>.</a:t>
                    </a:r>
                    <a:r>
                      <a:rPr lang="ru-RU" sz="1000" b="1" i="0" u="none" strike="noStrike" baseline="0" dirty="0" smtClean="0">
                        <a:solidFill>
                          <a:srgbClr val="FF6600"/>
                        </a:solidFill>
                        <a:latin typeface="Arial" pitchFamily="34" charset="0"/>
                        <a:cs typeface="Arial Cyr"/>
                      </a:rPr>
                      <a:t>7 </a:t>
                    </a:r>
                    <a:r>
                      <a:rPr lang="ru-RU" sz="1000" b="1" i="0" u="none" strike="noStrike" baseline="0" dirty="0">
                        <a:solidFill>
                          <a:srgbClr val="FF6600"/>
                        </a:solidFill>
                        <a:latin typeface="Arial" pitchFamily="34" charset="0"/>
                        <a:cs typeface="Arial Cyr"/>
                      </a:rPr>
                      <a:t>%</a:t>
                    </a:r>
                    <a:endParaRPr lang="ru-RU" sz="637" b="1" i="0" u="none" strike="noStrike" baseline="0" dirty="0">
                      <a:solidFill>
                        <a:srgbClr val="FF6600"/>
                      </a:solidFill>
                      <a:latin typeface="Arial Cyr"/>
                      <a:cs typeface="Arial Cyr"/>
                    </a:endParaRPr>
                  </a:p>
                </c:rich>
              </c:tx>
              <c:spPr>
                <a:noFill/>
                <a:ln w="15788">
                  <a:noFill/>
                </a:ln>
              </c:spPr>
              <c:dLblPos val="bestFit"/>
              <c:showLegendKey val="0"/>
              <c:showVal val="0"/>
              <c:showCatName val="0"/>
              <c:showSerName val="0"/>
              <c:showPercent val="0"/>
              <c:showBubbleSize val="0"/>
            </c:dLbl>
            <c:dLbl>
              <c:idx val="5"/>
              <c:layout>
                <c:manualLayout>
                  <c:x val="-6.3190885531028498E-4"/>
                  <c:y val="-1.30264953181777E-2"/>
                </c:manualLayout>
              </c:layout>
              <c:tx>
                <c:rich>
                  <a:bodyPr/>
                  <a:lstStyle/>
                  <a:p>
                    <a:pPr>
                      <a:defRPr sz="1000" b="1" i="0" u="none" strike="noStrike" baseline="0">
                        <a:solidFill>
                          <a:srgbClr val="0000FF"/>
                        </a:solidFill>
                        <a:latin typeface="Arial" pitchFamily="34" charset="0"/>
                        <a:ea typeface="Arial Cyr"/>
                        <a:cs typeface="Arial Cyr"/>
                      </a:defRPr>
                    </a:pPr>
                    <a:r>
                      <a:rPr lang="ru-RU" sz="1000" b="1" i="0" u="none" strike="noStrike" baseline="0" dirty="0" smtClean="0">
                        <a:solidFill>
                          <a:srgbClr val="0000FF"/>
                        </a:solidFill>
                        <a:latin typeface="Arial" pitchFamily="34" charset="0"/>
                        <a:cs typeface="Arial Cyr"/>
                      </a:rPr>
                      <a:t>7</a:t>
                    </a:r>
                    <a:r>
                      <a:rPr lang="en-US" sz="1000" b="1" i="0" u="none" strike="noStrike" baseline="0" dirty="0" smtClean="0">
                        <a:solidFill>
                          <a:srgbClr val="0000FF"/>
                        </a:solidFill>
                        <a:latin typeface="Arial" pitchFamily="34" charset="0"/>
                        <a:cs typeface="Arial Cyr"/>
                      </a:rPr>
                      <a:t>.</a:t>
                    </a:r>
                    <a:r>
                      <a:rPr lang="ru-RU" sz="1000" b="1" i="0" u="none" strike="noStrike" baseline="0" dirty="0" smtClean="0">
                        <a:solidFill>
                          <a:srgbClr val="0000FF"/>
                        </a:solidFill>
                        <a:latin typeface="Arial" pitchFamily="34" charset="0"/>
                        <a:cs typeface="Arial Cyr"/>
                      </a:rPr>
                      <a:t>6 </a:t>
                    </a:r>
                    <a:r>
                      <a:rPr lang="en-US" sz="1000" b="1" i="0" u="none" strike="noStrike" baseline="0" dirty="0" smtClean="0">
                        <a:solidFill>
                          <a:srgbClr val="0000FF"/>
                        </a:solidFill>
                        <a:latin typeface="Arial" pitchFamily="34" charset="0"/>
                        <a:cs typeface="Arial Cyr"/>
                      </a:rPr>
                      <a:t>billion</a:t>
                    </a:r>
                    <a:r>
                      <a:rPr lang="ru-RU" sz="1000" b="1" i="0" u="none" strike="noStrike" baseline="0" dirty="0" smtClean="0">
                        <a:solidFill>
                          <a:srgbClr val="0000FF"/>
                        </a:solidFill>
                        <a:latin typeface="Arial" pitchFamily="34" charset="0"/>
                        <a:cs typeface="Arial Cyr"/>
                      </a:rPr>
                      <a:t> </a:t>
                    </a:r>
                    <a:r>
                      <a:rPr lang="en-US" sz="1000" b="1" i="0" u="none" strike="noStrike" baseline="0" dirty="0" smtClean="0">
                        <a:solidFill>
                          <a:srgbClr val="0000FF"/>
                        </a:solidFill>
                        <a:latin typeface="Arial" pitchFamily="34" charset="0"/>
                        <a:cs typeface="Arial Cyr"/>
                      </a:rPr>
                      <a:t>m</a:t>
                    </a:r>
                    <a:r>
                      <a:rPr lang="ru-RU" sz="1000" b="1" i="0" u="none" strike="noStrike" baseline="0" dirty="0" smtClean="0">
                        <a:solidFill>
                          <a:srgbClr val="0000FF"/>
                        </a:solidFill>
                        <a:latin typeface="Arial" pitchFamily="34" charset="0"/>
                        <a:cs typeface="Arial Cyr"/>
                      </a:rPr>
                      <a:t>3</a:t>
                    </a:r>
                    <a:endParaRPr lang="ru-RU" sz="1000" b="1" i="0" u="none" strike="noStrike" baseline="0" dirty="0">
                      <a:solidFill>
                        <a:srgbClr val="0000FF"/>
                      </a:solidFill>
                      <a:latin typeface="Arial" pitchFamily="34" charset="0"/>
                      <a:cs typeface="Arial Cyr"/>
                    </a:endParaRPr>
                  </a:p>
                  <a:p>
                    <a:pPr>
                      <a:defRPr sz="1000" b="1" i="0" u="none" strike="noStrike" baseline="0">
                        <a:solidFill>
                          <a:srgbClr val="0000FF"/>
                        </a:solidFill>
                        <a:latin typeface="Arial" pitchFamily="34" charset="0"/>
                        <a:ea typeface="Arial Cyr"/>
                        <a:cs typeface="Arial Cyr"/>
                      </a:defRPr>
                    </a:pPr>
                    <a:r>
                      <a:rPr lang="ru-RU" sz="1000" b="1" i="0" u="none" strike="noStrike" baseline="0" dirty="0">
                        <a:solidFill>
                          <a:srgbClr val="0000FF"/>
                        </a:solidFill>
                        <a:latin typeface="Arial" pitchFamily="34" charset="0"/>
                        <a:cs typeface="Arial Cyr"/>
                      </a:rPr>
                      <a:t> </a:t>
                    </a:r>
                    <a:r>
                      <a:rPr lang="ru-RU" sz="1000" b="1" i="0" u="none" strike="noStrike" baseline="0" dirty="0" smtClean="0">
                        <a:solidFill>
                          <a:srgbClr val="0000FF"/>
                        </a:solidFill>
                        <a:latin typeface="Arial" pitchFamily="34" charset="0"/>
                        <a:cs typeface="Arial Cyr"/>
                      </a:rPr>
                      <a:t>10</a:t>
                    </a:r>
                    <a:r>
                      <a:rPr lang="en-US" sz="1000" b="1" i="0" u="none" strike="noStrike" baseline="0" dirty="0" smtClean="0">
                        <a:solidFill>
                          <a:srgbClr val="0000FF"/>
                        </a:solidFill>
                        <a:latin typeface="Arial" pitchFamily="34" charset="0"/>
                        <a:cs typeface="Arial Cyr"/>
                      </a:rPr>
                      <a:t>.</a:t>
                    </a:r>
                    <a:r>
                      <a:rPr lang="ru-RU" sz="1000" b="1" i="0" u="none" strike="noStrike" baseline="0" dirty="0" smtClean="0">
                        <a:solidFill>
                          <a:srgbClr val="0000FF"/>
                        </a:solidFill>
                        <a:latin typeface="Arial" pitchFamily="34" charset="0"/>
                        <a:cs typeface="Arial Cyr"/>
                      </a:rPr>
                      <a:t>6 </a:t>
                    </a:r>
                    <a:r>
                      <a:rPr lang="ru-RU" sz="1000" b="1" i="0" u="none" strike="noStrike" baseline="0" dirty="0">
                        <a:solidFill>
                          <a:srgbClr val="0000FF"/>
                        </a:solidFill>
                        <a:latin typeface="Arial" pitchFamily="34" charset="0"/>
                        <a:cs typeface="Arial Cyr"/>
                      </a:rPr>
                      <a:t>%</a:t>
                    </a:r>
                    <a:endParaRPr lang="ru-RU" sz="637" b="1" i="0" u="none" strike="noStrike" baseline="0" dirty="0">
                      <a:solidFill>
                        <a:srgbClr val="0000FF"/>
                      </a:solidFill>
                      <a:latin typeface="Arial Cyr"/>
                      <a:cs typeface="Arial Cyr"/>
                    </a:endParaRPr>
                  </a:p>
                </c:rich>
              </c:tx>
              <c:spPr>
                <a:noFill/>
                <a:ln w="15788">
                  <a:noFill/>
                </a:ln>
              </c:spPr>
              <c:dLblPos val="bestFit"/>
              <c:showLegendKey val="0"/>
              <c:showVal val="0"/>
              <c:showCatName val="0"/>
              <c:showSerName val="0"/>
              <c:showPercent val="0"/>
              <c:showBubbleSize val="0"/>
            </c:dLbl>
            <c:dLbl>
              <c:idx val="6"/>
              <c:layout>
                <c:manualLayout>
                  <c:x val="1.89015570408415E-2"/>
                  <c:y val="-1.70395880890859E-2"/>
                </c:manualLayout>
              </c:layout>
              <c:tx>
                <c:rich>
                  <a:bodyPr/>
                  <a:lstStyle/>
                  <a:p>
                    <a:pPr>
                      <a:defRPr sz="1000" b="1" i="0" u="none" strike="noStrike" baseline="0">
                        <a:solidFill>
                          <a:srgbClr val="00FF00"/>
                        </a:solidFill>
                        <a:latin typeface="Arial" pitchFamily="34" charset="0"/>
                        <a:ea typeface="Arial Cyr"/>
                        <a:cs typeface="Arial Cyr"/>
                      </a:defRPr>
                    </a:pPr>
                    <a:r>
                      <a:rPr lang="ru-RU" sz="1000" b="1" i="0" u="none" strike="noStrike" baseline="0" dirty="0" smtClean="0">
                        <a:solidFill>
                          <a:srgbClr val="00FF00"/>
                        </a:solidFill>
                        <a:latin typeface="Arial" pitchFamily="34" charset="0"/>
                        <a:cs typeface="Arial Cyr"/>
                      </a:rPr>
                      <a:t>10</a:t>
                    </a:r>
                    <a:r>
                      <a:rPr lang="en-US" sz="1000" b="1" i="0" u="none" strike="noStrike" baseline="0" dirty="0" smtClean="0">
                        <a:solidFill>
                          <a:srgbClr val="00FF00"/>
                        </a:solidFill>
                        <a:latin typeface="Arial" pitchFamily="34" charset="0"/>
                        <a:cs typeface="Arial Cyr"/>
                      </a:rPr>
                      <a:t>.</a:t>
                    </a:r>
                    <a:r>
                      <a:rPr lang="ru-RU" sz="1000" b="1" i="0" u="none" strike="noStrike" baseline="0" dirty="0" smtClean="0">
                        <a:solidFill>
                          <a:srgbClr val="00FF00"/>
                        </a:solidFill>
                        <a:latin typeface="Arial" pitchFamily="34" charset="0"/>
                        <a:cs typeface="Arial Cyr"/>
                      </a:rPr>
                      <a:t>4 </a:t>
                    </a:r>
                    <a:r>
                      <a:rPr lang="en-US" sz="1000" b="1" i="0" u="none" strike="noStrike" baseline="0" dirty="0" smtClean="0">
                        <a:solidFill>
                          <a:srgbClr val="00FF00"/>
                        </a:solidFill>
                        <a:latin typeface="Arial" pitchFamily="34" charset="0"/>
                        <a:cs typeface="Arial Cyr"/>
                      </a:rPr>
                      <a:t>billion</a:t>
                    </a:r>
                    <a:r>
                      <a:rPr lang="ru-RU" sz="1000" b="1" i="0" u="none" strike="noStrike" baseline="0" dirty="0" smtClean="0">
                        <a:solidFill>
                          <a:srgbClr val="00FF00"/>
                        </a:solidFill>
                        <a:latin typeface="Arial" pitchFamily="34" charset="0"/>
                        <a:cs typeface="Arial Cyr"/>
                      </a:rPr>
                      <a:t> </a:t>
                    </a:r>
                    <a:r>
                      <a:rPr lang="en-US" sz="1000" b="1" i="0" u="none" strike="noStrike" baseline="0" dirty="0" smtClean="0">
                        <a:solidFill>
                          <a:srgbClr val="00FF00"/>
                        </a:solidFill>
                        <a:latin typeface="Arial" pitchFamily="34" charset="0"/>
                        <a:cs typeface="Arial Cyr"/>
                      </a:rPr>
                      <a:t>m</a:t>
                    </a:r>
                    <a:r>
                      <a:rPr lang="ru-RU" sz="1000" b="1" i="0" u="none" strike="noStrike" baseline="0" dirty="0" smtClean="0">
                        <a:solidFill>
                          <a:srgbClr val="00FF00"/>
                        </a:solidFill>
                        <a:latin typeface="Arial" pitchFamily="34" charset="0"/>
                        <a:cs typeface="Arial Cyr"/>
                      </a:rPr>
                      <a:t>3 </a:t>
                    </a:r>
                    <a:endParaRPr lang="ru-RU" sz="1000" b="1" i="0" u="none" strike="noStrike" baseline="0" dirty="0">
                      <a:solidFill>
                        <a:srgbClr val="000000"/>
                      </a:solidFill>
                      <a:latin typeface="Arial" pitchFamily="34" charset="0"/>
                      <a:cs typeface="Arial Cyr"/>
                    </a:endParaRPr>
                  </a:p>
                  <a:p>
                    <a:pPr>
                      <a:defRPr sz="1000" b="1" i="0" u="none" strike="noStrike" baseline="0">
                        <a:solidFill>
                          <a:srgbClr val="00FF00"/>
                        </a:solidFill>
                        <a:latin typeface="Arial" pitchFamily="34" charset="0"/>
                        <a:ea typeface="Arial Cyr"/>
                        <a:cs typeface="Arial Cyr"/>
                      </a:defRPr>
                    </a:pPr>
                    <a:r>
                      <a:rPr lang="ru-RU" sz="1000" b="1" i="0" u="none" strike="noStrike" baseline="0" dirty="0" smtClean="0">
                        <a:solidFill>
                          <a:srgbClr val="00FF00"/>
                        </a:solidFill>
                        <a:latin typeface="Arial" pitchFamily="34" charset="0"/>
                        <a:cs typeface="Arial Cyr"/>
                      </a:rPr>
                      <a:t>14</a:t>
                    </a:r>
                    <a:r>
                      <a:rPr lang="en-US" sz="1000" b="1" i="0" u="none" strike="noStrike" baseline="0" dirty="0" smtClean="0">
                        <a:solidFill>
                          <a:srgbClr val="00FF00"/>
                        </a:solidFill>
                        <a:latin typeface="Arial" pitchFamily="34" charset="0"/>
                        <a:cs typeface="Arial Cyr"/>
                      </a:rPr>
                      <a:t>.</a:t>
                    </a:r>
                    <a:r>
                      <a:rPr lang="ru-RU" sz="1000" b="1" i="0" u="none" strike="noStrike" baseline="0" dirty="0" smtClean="0">
                        <a:solidFill>
                          <a:srgbClr val="00FF00"/>
                        </a:solidFill>
                        <a:latin typeface="Arial" pitchFamily="34" charset="0"/>
                        <a:cs typeface="Arial Cyr"/>
                      </a:rPr>
                      <a:t>5 </a:t>
                    </a:r>
                    <a:r>
                      <a:rPr lang="ru-RU" sz="1000" b="1" i="0" u="none" strike="noStrike" baseline="0" dirty="0">
                        <a:solidFill>
                          <a:srgbClr val="00FF00"/>
                        </a:solidFill>
                        <a:latin typeface="Arial" pitchFamily="34" charset="0"/>
                        <a:cs typeface="Arial Cyr"/>
                      </a:rPr>
                      <a:t>%</a:t>
                    </a:r>
                    <a:endParaRPr lang="ru-RU" sz="637" b="1" i="0" u="none" strike="noStrike" baseline="0" dirty="0">
                      <a:solidFill>
                        <a:srgbClr val="00FF00"/>
                      </a:solidFill>
                      <a:latin typeface="Arial Cyr"/>
                      <a:cs typeface="Arial Cyr"/>
                    </a:endParaRPr>
                  </a:p>
                </c:rich>
              </c:tx>
              <c:spPr>
                <a:noFill/>
                <a:ln w="15788">
                  <a:noFill/>
                </a:ln>
              </c:spPr>
              <c:dLblPos val="bestFit"/>
              <c:showLegendKey val="0"/>
              <c:showVal val="0"/>
              <c:showCatName val="0"/>
              <c:showSerName val="0"/>
              <c:showPercent val="0"/>
              <c:showBubbleSize val="0"/>
            </c:dLbl>
            <c:numFmt formatCode="0%" sourceLinked="0"/>
            <c:spPr>
              <a:noFill/>
              <a:ln w="15788">
                <a:noFill/>
              </a:ln>
            </c:spPr>
            <c:txPr>
              <a:bodyPr/>
              <a:lstStyle/>
              <a:p>
                <a:pPr>
                  <a:defRPr sz="1000" b="1" i="0" u="none" strike="noStrike" baseline="0">
                    <a:solidFill>
                      <a:srgbClr val="000000"/>
                    </a:solidFill>
                    <a:latin typeface="Arial" pitchFamily="34" charset="0"/>
                    <a:ea typeface="Arial Cyr"/>
                    <a:cs typeface="Arial Cyr"/>
                  </a:defRPr>
                </a:pPr>
                <a:endParaRPr lang="en-US"/>
              </a:p>
            </c:txPr>
            <c:showLegendKey val="0"/>
            <c:showVal val="1"/>
            <c:showCatName val="0"/>
            <c:showSerName val="0"/>
            <c:showPercent val="1"/>
            <c:showBubbleSize val="0"/>
            <c:showLeaderLines val="1"/>
          </c:dLbls>
          <c:cat>
            <c:strRef>
              <c:f>Лист3!$B$26:$B$32</c:f>
              <c:strCache>
                <c:ptCount val="7"/>
                <c:pt idx="0">
                  <c:v>Urals FD</c:v>
                </c:pt>
                <c:pt idx="1">
                  <c:v>North Caucasian FD</c:v>
                </c:pt>
                <c:pt idx="2">
                  <c:v>South FD</c:v>
                </c:pt>
                <c:pt idx="3">
                  <c:v>North-West FD</c:v>
                </c:pt>
                <c:pt idx="4">
                  <c:v>Far East FD</c:v>
                </c:pt>
                <c:pt idx="5">
                  <c:v>Volga FD</c:v>
                </c:pt>
                <c:pt idx="6">
                  <c:v>Siberian FD</c:v>
                </c:pt>
              </c:strCache>
            </c:strRef>
          </c:cat>
          <c:val>
            <c:numRef>
              <c:f>Лист3!$C$26:$C$32</c:f>
              <c:numCache>
                <c:formatCode>General</c:formatCode>
                <c:ptCount val="7"/>
                <c:pt idx="0">
                  <c:v>45.4</c:v>
                </c:pt>
                <c:pt idx="1">
                  <c:v>0.4</c:v>
                </c:pt>
                <c:pt idx="2">
                  <c:v>1.9</c:v>
                </c:pt>
                <c:pt idx="3">
                  <c:v>2.7</c:v>
                </c:pt>
                <c:pt idx="4">
                  <c:v>3.4</c:v>
                </c:pt>
                <c:pt idx="5">
                  <c:v>7.6</c:v>
                </c:pt>
                <c:pt idx="6">
                  <c:v>10.4</c:v>
                </c:pt>
              </c:numCache>
            </c:numRef>
          </c:val>
        </c:ser>
        <c:ser>
          <c:idx val="1"/>
          <c:order val="1"/>
          <c:tx>
            <c:strRef>
              <c:f>Лист3!$D$25</c:f>
              <c:strCache>
                <c:ptCount val="1"/>
                <c:pt idx="0">
                  <c:v>% of usage</c:v>
                </c:pt>
              </c:strCache>
            </c:strRef>
          </c:tx>
          <c:spPr>
            <a:solidFill>
              <a:srgbClr val="993366"/>
            </a:solidFill>
            <a:ln w="7894">
              <a:solidFill>
                <a:srgbClr val="000000"/>
              </a:solidFill>
              <a:prstDash val="solid"/>
            </a:ln>
          </c:spPr>
          <c:dPt>
            <c:idx val="0"/>
            <c:bubble3D val="0"/>
            <c:spPr>
              <a:solidFill>
                <a:srgbClr val="9999FF"/>
              </a:solidFill>
              <a:ln w="7894">
                <a:solidFill>
                  <a:srgbClr val="000000"/>
                </a:solidFill>
                <a:prstDash val="solid"/>
              </a:ln>
            </c:spPr>
          </c:dPt>
          <c:dPt>
            <c:idx val="2"/>
            <c:bubble3D val="0"/>
            <c:spPr>
              <a:solidFill>
                <a:srgbClr val="FFFFCC"/>
              </a:solidFill>
              <a:ln w="7894">
                <a:solidFill>
                  <a:srgbClr val="000000"/>
                </a:solidFill>
                <a:prstDash val="solid"/>
              </a:ln>
            </c:spPr>
          </c:dPt>
          <c:dPt>
            <c:idx val="3"/>
            <c:bubble3D val="0"/>
            <c:spPr>
              <a:solidFill>
                <a:srgbClr val="CCFFFF"/>
              </a:solidFill>
              <a:ln w="7894">
                <a:solidFill>
                  <a:srgbClr val="000000"/>
                </a:solidFill>
                <a:prstDash val="solid"/>
              </a:ln>
            </c:spPr>
          </c:dPt>
          <c:dPt>
            <c:idx val="4"/>
            <c:bubble3D val="0"/>
            <c:spPr>
              <a:solidFill>
                <a:srgbClr val="660066"/>
              </a:solidFill>
              <a:ln w="7894">
                <a:solidFill>
                  <a:srgbClr val="000000"/>
                </a:solidFill>
                <a:prstDash val="solid"/>
              </a:ln>
            </c:spPr>
          </c:dPt>
          <c:dPt>
            <c:idx val="5"/>
            <c:bubble3D val="0"/>
            <c:spPr>
              <a:solidFill>
                <a:srgbClr val="FF8080"/>
              </a:solidFill>
              <a:ln w="7894">
                <a:solidFill>
                  <a:srgbClr val="000000"/>
                </a:solidFill>
                <a:prstDash val="solid"/>
              </a:ln>
            </c:spPr>
          </c:dPt>
          <c:dPt>
            <c:idx val="6"/>
            <c:bubble3D val="0"/>
            <c:spPr>
              <a:solidFill>
                <a:srgbClr val="0066CC"/>
              </a:solidFill>
              <a:ln w="7894">
                <a:solidFill>
                  <a:srgbClr val="000000"/>
                </a:solidFill>
                <a:prstDash val="solid"/>
              </a:ln>
            </c:spPr>
          </c:dPt>
          <c:dLbls>
            <c:numFmt formatCode="0%" sourceLinked="0"/>
            <c:spPr>
              <a:noFill/>
              <a:ln w="15788">
                <a:noFill/>
              </a:ln>
            </c:spPr>
            <c:txPr>
              <a:bodyPr/>
              <a:lstStyle/>
              <a:p>
                <a:pPr>
                  <a:defRPr sz="311" b="0" i="0" u="none" strike="noStrike" baseline="0">
                    <a:solidFill>
                      <a:srgbClr val="000000"/>
                    </a:solidFill>
                    <a:latin typeface="Arial Cyr"/>
                    <a:ea typeface="Arial Cyr"/>
                    <a:cs typeface="Arial Cyr"/>
                  </a:defRPr>
                </a:pPr>
                <a:endParaRPr lang="en-US"/>
              </a:p>
            </c:txPr>
            <c:showLegendKey val="0"/>
            <c:showVal val="1"/>
            <c:showCatName val="0"/>
            <c:showSerName val="0"/>
            <c:showPercent val="1"/>
            <c:showBubbleSize val="0"/>
            <c:showLeaderLines val="1"/>
          </c:dLbls>
          <c:cat>
            <c:strRef>
              <c:f>Лист3!$B$26:$B$32</c:f>
              <c:strCache>
                <c:ptCount val="7"/>
                <c:pt idx="0">
                  <c:v>Urals FD</c:v>
                </c:pt>
                <c:pt idx="1">
                  <c:v>North Caucasian FD</c:v>
                </c:pt>
                <c:pt idx="2">
                  <c:v>South FD</c:v>
                </c:pt>
                <c:pt idx="3">
                  <c:v>North-West FD</c:v>
                </c:pt>
                <c:pt idx="4">
                  <c:v>Far East FD</c:v>
                </c:pt>
                <c:pt idx="5">
                  <c:v>Volga FD</c:v>
                </c:pt>
                <c:pt idx="6">
                  <c:v>Siberian FD</c:v>
                </c:pt>
              </c:strCache>
            </c:strRef>
          </c:cat>
          <c:val>
            <c:numRef>
              <c:f>Лист3!$D$26:$D$32</c:f>
              <c:numCache>
                <c:formatCode>General</c:formatCode>
                <c:ptCount val="7"/>
                <c:pt idx="0">
                  <c:v>86.9</c:v>
                </c:pt>
                <c:pt idx="1">
                  <c:v>67.5</c:v>
                </c:pt>
                <c:pt idx="2">
                  <c:v>96.1</c:v>
                </c:pt>
                <c:pt idx="3">
                  <c:v>64.599999999999994</c:v>
                </c:pt>
                <c:pt idx="4">
                  <c:v>90.5</c:v>
                </c:pt>
                <c:pt idx="5">
                  <c:v>75.8</c:v>
                </c:pt>
                <c:pt idx="6">
                  <c:v>24.2</c:v>
                </c:pt>
              </c:numCache>
            </c:numRef>
          </c:val>
        </c:ser>
        <c:dLbls>
          <c:showLegendKey val="0"/>
          <c:showVal val="1"/>
          <c:showCatName val="0"/>
          <c:showSerName val="0"/>
          <c:showPercent val="1"/>
          <c:showBubbleSize val="0"/>
          <c:showLeaderLines val="1"/>
        </c:dLbls>
        <c:firstSliceAng val="0"/>
      </c:pieChart>
      <c:spPr>
        <a:noFill/>
        <a:ln w="15788">
          <a:noFill/>
        </a:ln>
      </c:spPr>
    </c:plotArea>
    <c:legend>
      <c:legendPos val="r"/>
      <c:layout>
        <c:manualLayout>
          <c:xMode val="edge"/>
          <c:yMode val="edge"/>
          <c:x val="8.6574762197558705E-2"/>
          <c:y val="0.76536103076765905"/>
          <c:w val="0.87432456136757297"/>
          <c:h val="0.19339622641509399"/>
        </c:manualLayout>
      </c:layout>
      <c:overlay val="0"/>
      <c:spPr>
        <a:noFill/>
        <a:ln w="15788">
          <a:noFill/>
        </a:ln>
      </c:spPr>
      <c:txPr>
        <a:bodyPr/>
        <a:lstStyle/>
        <a:p>
          <a:pPr>
            <a:defRPr sz="900" b="1" i="0" u="none" strike="noStrike" baseline="0">
              <a:solidFill>
                <a:srgbClr val="000000"/>
              </a:solidFill>
              <a:latin typeface="Arial" pitchFamily="34" charset="0"/>
              <a:ea typeface="Arial Cyr"/>
              <a:cs typeface="Arial Cyr"/>
            </a:defRPr>
          </a:pPr>
          <a:endParaRPr lang="en-US"/>
        </a:p>
      </c:txPr>
    </c:legend>
    <c:plotVisOnly val="1"/>
    <c:dispBlanksAs val="zero"/>
    <c:showDLblsOverMax val="0"/>
  </c:chart>
  <c:spPr>
    <a:noFill/>
    <a:ln>
      <a:noFill/>
    </a:ln>
  </c:spPr>
  <c:txPr>
    <a:bodyPr/>
    <a:lstStyle/>
    <a:p>
      <a:pPr>
        <a:defRPr sz="497" b="0" i="0" u="none" strike="noStrike" baseline="0">
          <a:solidFill>
            <a:srgbClr val="000000"/>
          </a:solidFill>
          <a:latin typeface="Arial Cyr"/>
          <a:ea typeface="Arial Cyr"/>
          <a:cs typeface="Arial Cyr"/>
        </a:defRPr>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drawing1.xml><?xml version="1.0" encoding="utf-8"?>
<c:userShapes xmlns:c="http://schemas.openxmlformats.org/drawingml/2006/chart">
  <cdr:relSizeAnchor xmlns:cdr="http://schemas.openxmlformats.org/drawingml/2006/chartDrawing">
    <cdr:from>
      <cdr:x>0.69534</cdr:x>
      <cdr:y>0.19778</cdr:y>
    </cdr:from>
    <cdr:to>
      <cdr:x>0.89591</cdr:x>
      <cdr:y>0.40184</cdr:y>
    </cdr:to>
    <cdr:sp macro="" textlink="">
      <cdr:nvSpPr>
        <cdr:cNvPr id="1025" name="Text Box 1"/>
        <cdr:cNvSpPr txBox="1">
          <a:spLocks xmlns:a="http://schemas.openxmlformats.org/drawingml/2006/main" noChangeArrowheads="1"/>
        </cdr:cNvSpPr>
      </cdr:nvSpPr>
      <cdr:spPr bwMode="auto">
        <a:xfrm xmlns:a="http://schemas.openxmlformats.org/drawingml/2006/main">
          <a:off x="3744416" y="1008112"/>
          <a:ext cx="1080120" cy="1040084"/>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cdr:spPr>
      <cdr:txBody>
        <a:bodyPr xmlns:a="http://schemas.openxmlformats.org/drawingml/2006/main" vertOverflow="clip" wrap="square" lIns="27432" tIns="22860" rIns="27432" bIns="0" anchor="t" upright="1"/>
        <a:lstStyle xmlns:a="http://schemas.openxmlformats.org/drawingml/2006/main"/>
        <a:p xmlns:a="http://schemas.openxmlformats.org/drawingml/2006/main">
          <a:pPr algn="ctr" rtl="0">
            <a:defRPr sz="1000"/>
          </a:pPr>
          <a:r>
            <a:rPr lang="en-US" b="1" i="0" u="none" strike="noStrike" baseline="0" dirty="0" err="1" smtClean="0">
              <a:solidFill>
                <a:srgbClr val="000000"/>
              </a:solidFill>
              <a:latin typeface="Arial Cyr"/>
              <a:cs typeface="Arial Cyr"/>
            </a:rPr>
            <a:t>KhMAO-Yugra</a:t>
          </a:r>
          <a:endParaRPr lang="ru-RU" b="1" i="0" u="none" strike="noStrike" baseline="0" dirty="0">
            <a:solidFill>
              <a:srgbClr val="000000"/>
            </a:solidFill>
            <a:latin typeface="Arial Cyr"/>
            <a:cs typeface="Arial Cyr"/>
          </a:endParaRPr>
        </a:p>
        <a:p xmlns:a="http://schemas.openxmlformats.org/drawingml/2006/main">
          <a:pPr algn="ctr" rtl="0">
            <a:defRPr sz="1000"/>
          </a:pPr>
          <a:r>
            <a:rPr lang="ru-RU" b="1" i="0" u="none" strike="noStrike" baseline="0" dirty="0" smtClean="0">
              <a:solidFill>
                <a:srgbClr val="000000"/>
              </a:solidFill>
              <a:latin typeface="Arial Cyr"/>
              <a:cs typeface="Arial Cyr"/>
            </a:rPr>
            <a:t>35</a:t>
          </a:r>
          <a:r>
            <a:rPr lang="en-US" b="1" i="0" u="none" strike="noStrike" baseline="0" dirty="0" smtClean="0">
              <a:solidFill>
                <a:srgbClr val="000000"/>
              </a:solidFill>
              <a:latin typeface="Arial Cyr"/>
              <a:cs typeface="Arial Cyr"/>
            </a:rPr>
            <a:t>.</a:t>
          </a:r>
          <a:r>
            <a:rPr lang="ru-RU" b="1" i="0" u="none" strike="noStrike" baseline="0" dirty="0" smtClean="0">
              <a:solidFill>
                <a:srgbClr val="000000"/>
              </a:solidFill>
              <a:latin typeface="Arial Cyr"/>
              <a:cs typeface="Arial Cyr"/>
            </a:rPr>
            <a:t>8 </a:t>
          </a:r>
          <a:r>
            <a:rPr lang="en-US" b="1" i="0" u="none" strike="noStrike" baseline="0" dirty="0" smtClean="0">
              <a:solidFill>
                <a:srgbClr val="000000"/>
              </a:solidFill>
              <a:latin typeface="Arial Cyr"/>
              <a:cs typeface="Arial Cyr"/>
            </a:rPr>
            <a:t>billion</a:t>
          </a:r>
          <a:r>
            <a:rPr lang="ru-RU" b="1" i="0" u="none" strike="noStrike" baseline="0" dirty="0" smtClean="0">
              <a:solidFill>
                <a:srgbClr val="000000"/>
              </a:solidFill>
              <a:latin typeface="Arial Cyr"/>
              <a:cs typeface="Arial Cyr"/>
            </a:rPr>
            <a:t> </a:t>
          </a:r>
          <a:r>
            <a:rPr lang="en-US" b="1" i="0" u="none" strike="noStrike" baseline="0" dirty="0" smtClean="0">
              <a:solidFill>
                <a:srgbClr val="000000"/>
              </a:solidFill>
              <a:latin typeface="Arial Cyr"/>
              <a:cs typeface="Arial Cyr"/>
            </a:rPr>
            <a:t>m</a:t>
          </a:r>
          <a:r>
            <a:rPr lang="ru-RU" b="1" i="0" u="none" strike="noStrike" baseline="30000" dirty="0" smtClean="0">
              <a:solidFill>
                <a:srgbClr val="000000"/>
              </a:solidFill>
              <a:latin typeface="Arial Cyr"/>
              <a:cs typeface="Arial Cyr"/>
            </a:rPr>
            <a:t>3</a:t>
          </a:r>
          <a:r>
            <a:rPr lang="ru-RU" b="1" i="0" u="none" strike="noStrike" baseline="0" dirty="0" smtClean="0">
              <a:solidFill>
                <a:srgbClr val="000000"/>
              </a:solidFill>
              <a:latin typeface="Arial Cyr"/>
              <a:cs typeface="Arial Cyr"/>
            </a:rPr>
            <a:t> </a:t>
          </a:r>
          <a:r>
            <a:rPr lang="ru-RU" b="1" i="0" u="none" strike="noStrike" baseline="0" dirty="0">
              <a:solidFill>
                <a:srgbClr val="000000"/>
              </a:solidFill>
              <a:latin typeface="Arial Cyr"/>
              <a:cs typeface="Arial Cyr"/>
            </a:rPr>
            <a:t>- 79 %</a:t>
          </a:r>
        </a:p>
        <a:p xmlns:a="http://schemas.openxmlformats.org/drawingml/2006/main">
          <a:pPr algn="ctr" rtl="0">
            <a:defRPr sz="1000"/>
          </a:pPr>
          <a:endParaRPr lang="ru-RU" sz="800" b="0" i="0" u="none" strike="noStrike" baseline="0" dirty="0">
            <a:solidFill>
              <a:srgbClr val="000000"/>
            </a:solidFill>
            <a:latin typeface="Arial Cyr"/>
            <a:cs typeface="Arial Cyr"/>
          </a:endParaRPr>
        </a:p>
      </cdr:txBody>
    </cdr:sp>
  </cdr:relSizeAnchor>
  <cdr:relSizeAnchor xmlns:cdr="http://schemas.openxmlformats.org/drawingml/2006/chartDrawing">
    <cdr:from>
      <cdr:x>0.37415</cdr:x>
      <cdr:y>0.20487</cdr:y>
    </cdr:from>
    <cdr:to>
      <cdr:x>0.72888</cdr:x>
      <cdr:y>0.60349</cdr:y>
    </cdr:to>
    <cdr:sp macro="" textlink="">
      <cdr:nvSpPr>
        <cdr:cNvPr id="2" name="Пирог 1"/>
        <cdr:cNvSpPr/>
      </cdr:nvSpPr>
      <cdr:spPr bwMode="auto">
        <a:xfrm xmlns:a="http://schemas.openxmlformats.org/drawingml/2006/main" rot="14568634">
          <a:off x="1954061" y="1105020"/>
          <a:ext cx="2031766" cy="1910215"/>
        </a:xfrm>
        <a:prstGeom xmlns:a="http://schemas.openxmlformats.org/drawingml/2006/main" prst="pie">
          <a:avLst>
            <a:gd name="adj1" fmla="val 1635388"/>
            <a:gd name="adj2" fmla="val 12568093"/>
          </a:avLst>
        </a:prstGeom>
        <a:solidFill xmlns:a="http://schemas.openxmlformats.org/drawingml/2006/main">
          <a:schemeClr val="bg2">
            <a:lumMod val="50000"/>
          </a:schemeClr>
        </a:solidFill>
        <a:ln xmlns:a="http://schemas.openxmlformats.org/drawingml/2006/main" w="9525" cap="flat" cmpd="sng" algn="ctr">
          <a:noFill/>
          <a:prstDash val="solid"/>
          <a:round/>
          <a:headEnd type="none" w="med" len="med"/>
          <a:tailEnd type="none" w="med" len="med"/>
        </a:ln>
        <a:effectLst xmlns:a="http://schemas.openxmlformats.org/drawingml/2006/main"/>
      </cdr:spPr>
      <cdr:txBody>
        <a:bodyPr xmlns:a="http://schemas.openxmlformats.org/drawingml/2006/main" vertOverflow="clip" vert="horz" wrap="square" lIns="94348" tIns="47174" rIns="94348" bIns="47174" numCol="1" anchor="t" anchorCtr="0" compatLnSpc="1">
          <a:prstTxWarp prst="textNoShape">
            <a:avLst/>
          </a:prstTxWarp>
        </a:bodyPr>
        <a:lstStyle xmlns:a="http://schemas.openxmlformats.org/drawingml/2006/main"/>
        <a:p xmlns:a="http://schemas.openxmlformats.org/drawingml/2006/main">
          <a:endParaRPr lang="ru-RU"/>
        </a:p>
      </cdr:txBody>
    </cdr:sp>
  </cdr:relSizeAnchor>
  <cdr:relSizeAnchor xmlns:cdr="http://schemas.openxmlformats.org/drawingml/2006/chartDrawing">
    <cdr:from>
      <cdr:x>0.70871</cdr:x>
      <cdr:y>0.29668</cdr:y>
    </cdr:from>
    <cdr:to>
      <cdr:x>0.77556</cdr:x>
      <cdr:y>0.33905</cdr:y>
    </cdr:to>
    <cdr:cxnSp macro="">
      <cdr:nvCxnSpPr>
        <cdr:cNvPr id="9" name="Прямая соединительная линия 8"/>
        <cdr:cNvCxnSpPr/>
      </cdr:nvCxnSpPr>
      <cdr:spPr bwMode="auto">
        <a:xfrm xmlns:a="http://schemas.openxmlformats.org/drawingml/2006/main" flipV="1">
          <a:off x="3816424" y="1512168"/>
          <a:ext cx="360000" cy="216000"/>
        </a:xfrm>
        <a:prstGeom xmlns:a="http://schemas.openxmlformats.org/drawingml/2006/main" prst="line">
          <a:avLst/>
        </a:prstGeom>
        <a:ln xmlns:a="http://schemas.openxmlformats.org/drawingml/2006/main" w="15875">
          <a:solidFill>
            <a:schemeClr val="tx1"/>
          </a:solidFill>
          <a:headEnd type="none" w="med" len="med"/>
          <a:tailEnd type="none" w="med" len="med"/>
        </a:ln>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905" cy="497603"/>
          </a:xfrm>
          <a:prstGeom prst="rect">
            <a:avLst/>
          </a:prstGeom>
        </p:spPr>
        <p:txBody>
          <a:bodyPr vert="horz" lIns="93326" tIns="46664" rIns="93326" bIns="46664"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sz="quarter" idx="1"/>
          </p:nvPr>
        </p:nvSpPr>
        <p:spPr>
          <a:xfrm>
            <a:off x="3856880" y="0"/>
            <a:ext cx="2951905" cy="497603"/>
          </a:xfrm>
          <a:prstGeom prst="rect">
            <a:avLst/>
          </a:prstGeom>
        </p:spPr>
        <p:txBody>
          <a:bodyPr vert="horz" wrap="square" lIns="93326" tIns="46664" rIns="93326" bIns="46664" numCol="1" anchor="t" anchorCtr="0" compatLnSpc="1">
            <a:prstTxWarp prst="textNoShape">
              <a:avLst/>
            </a:prstTxWarp>
          </a:bodyPr>
          <a:lstStyle>
            <a:lvl1pPr algn="r">
              <a:defRPr sz="1200">
                <a:latin typeface="Calibri" pitchFamily="34" charset="0"/>
                <a:cs typeface="Arial" pitchFamily="34" charset="0"/>
              </a:defRPr>
            </a:lvl1pPr>
          </a:lstStyle>
          <a:p>
            <a:fld id="{C326AFC2-6560-4F05-A809-0BA32AAE2CE8}" type="datetimeFigureOut">
              <a:rPr lang="ru-RU"/>
              <a:pPr/>
              <a:t>31.10.2013</a:t>
            </a:fld>
            <a:endParaRPr lang="ru-RU"/>
          </a:p>
        </p:txBody>
      </p:sp>
      <p:sp>
        <p:nvSpPr>
          <p:cNvPr id="4" name="Нижний колонтитул 3"/>
          <p:cNvSpPr>
            <a:spLocks noGrp="1"/>
          </p:cNvSpPr>
          <p:nvPr>
            <p:ph type="ftr" sz="quarter" idx="2"/>
          </p:nvPr>
        </p:nvSpPr>
        <p:spPr>
          <a:xfrm>
            <a:off x="0" y="9443321"/>
            <a:ext cx="2951905" cy="497603"/>
          </a:xfrm>
          <a:prstGeom prst="rect">
            <a:avLst/>
          </a:prstGeom>
        </p:spPr>
        <p:txBody>
          <a:bodyPr vert="horz" lIns="93326" tIns="46664" rIns="93326" bIns="46664"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5" name="Номер слайда 4"/>
          <p:cNvSpPr>
            <a:spLocks noGrp="1"/>
          </p:cNvSpPr>
          <p:nvPr>
            <p:ph type="sldNum" sz="quarter" idx="3"/>
          </p:nvPr>
        </p:nvSpPr>
        <p:spPr>
          <a:xfrm>
            <a:off x="3856880" y="9443321"/>
            <a:ext cx="2951905" cy="497603"/>
          </a:xfrm>
          <a:prstGeom prst="rect">
            <a:avLst/>
          </a:prstGeom>
        </p:spPr>
        <p:txBody>
          <a:bodyPr vert="horz" wrap="square" lIns="93326" tIns="46664" rIns="93326" bIns="46664" numCol="1" anchor="b" anchorCtr="0" compatLnSpc="1">
            <a:prstTxWarp prst="textNoShape">
              <a:avLst/>
            </a:prstTxWarp>
          </a:bodyPr>
          <a:lstStyle>
            <a:lvl1pPr algn="r">
              <a:defRPr sz="1200">
                <a:latin typeface="Calibri" pitchFamily="34" charset="0"/>
                <a:cs typeface="Arial" pitchFamily="34" charset="0"/>
              </a:defRPr>
            </a:lvl1pPr>
          </a:lstStyle>
          <a:p>
            <a:fld id="{5DA0772F-576B-4A97-BC25-40FA1D19429C}" type="slidenum">
              <a:rPr lang="ru-RU"/>
              <a:pPr/>
              <a:t>‹#›</a:t>
            </a:fld>
            <a:endParaRPr lang="ru-RU"/>
          </a:p>
        </p:txBody>
      </p:sp>
    </p:spTree>
    <p:extLst>
      <p:ext uri="{BB962C8B-B14F-4D97-AF65-F5344CB8AC3E}">
        <p14:creationId xmlns:p14="http://schemas.microsoft.com/office/powerpoint/2010/main" val="1785835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905" cy="497603"/>
          </a:xfrm>
          <a:prstGeom prst="rect">
            <a:avLst/>
          </a:prstGeom>
        </p:spPr>
        <p:txBody>
          <a:bodyPr vert="horz" lIns="93326" tIns="46664" rIns="93326" bIns="46664" rtlCol="0"/>
          <a:lstStyle>
            <a:lvl1pPr algn="l" fontAlgn="auto">
              <a:spcBef>
                <a:spcPts val="0"/>
              </a:spcBef>
              <a:spcAft>
                <a:spcPts val="0"/>
              </a:spcAft>
              <a:defRPr sz="1200">
                <a:latin typeface="+mn-lt"/>
                <a:ea typeface="+mn-ea"/>
                <a:cs typeface="+mn-cs"/>
              </a:defRPr>
            </a:lvl1pPr>
          </a:lstStyle>
          <a:p>
            <a:pPr>
              <a:defRPr/>
            </a:pPr>
            <a:endParaRPr lang="ru-RU"/>
          </a:p>
        </p:txBody>
      </p:sp>
      <p:sp>
        <p:nvSpPr>
          <p:cNvPr id="3" name="Дата 2"/>
          <p:cNvSpPr>
            <a:spLocks noGrp="1"/>
          </p:cNvSpPr>
          <p:nvPr>
            <p:ph type="dt" idx="1"/>
          </p:nvPr>
        </p:nvSpPr>
        <p:spPr>
          <a:xfrm>
            <a:off x="3856880" y="0"/>
            <a:ext cx="2951905" cy="497603"/>
          </a:xfrm>
          <a:prstGeom prst="rect">
            <a:avLst/>
          </a:prstGeom>
        </p:spPr>
        <p:txBody>
          <a:bodyPr vert="horz" wrap="square" lIns="93326" tIns="46664" rIns="93326" bIns="46664" numCol="1" anchor="t" anchorCtr="0" compatLnSpc="1">
            <a:prstTxWarp prst="textNoShape">
              <a:avLst/>
            </a:prstTxWarp>
          </a:bodyPr>
          <a:lstStyle>
            <a:lvl1pPr algn="r">
              <a:defRPr sz="1200">
                <a:latin typeface="Calibri" pitchFamily="34" charset="0"/>
                <a:cs typeface="Arial" pitchFamily="34" charset="0"/>
              </a:defRPr>
            </a:lvl1pPr>
          </a:lstStyle>
          <a:p>
            <a:fld id="{10F0E06D-3905-4612-B9EC-8BA87ACE5339}" type="datetimeFigureOut">
              <a:rPr lang="ru-RU"/>
              <a:pPr/>
              <a:t>31.10.2013</a:t>
            </a:fld>
            <a:endParaRPr lang="ru-RU"/>
          </a:p>
        </p:txBody>
      </p:sp>
      <p:sp>
        <p:nvSpPr>
          <p:cNvPr id="4" name="Образ слайда 3"/>
          <p:cNvSpPr>
            <a:spLocks noGrp="1" noRot="1" noChangeAspect="1"/>
          </p:cNvSpPr>
          <p:nvPr>
            <p:ph type="sldImg" idx="2"/>
          </p:nvPr>
        </p:nvSpPr>
        <p:spPr>
          <a:xfrm>
            <a:off x="712788" y="746125"/>
            <a:ext cx="5384800" cy="3727450"/>
          </a:xfrm>
          <a:prstGeom prst="rect">
            <a:avLst/>
          </a:prstGeom>
          <a:noFill/>
          <a:ln w="12700">
            <a:solidFill>
              <a:prstClr val="black"/>
            </a:solidFill>
          </a:ln>
        </p:spPr>
        <p:txBody>
          <a:bodyPr vert="horz" lIns="93326" tIns="46664" rIns="93326" bIns="46664" rtlCol="0" anchor="ctr"/>
          <a:lstStyle/>
          <a:p>
            <a:pPr lvl="0"/>
            <a:endParaRPr lang="ru-RU" noProof="0"/>
          </a:p>
        </p:txBody>
      </p:sp>
      <p:sp>
        <p:nvSpPr>
          <p:cNvPr id="5" name="Заметки 4"/>
          <p:cNvSpPr>
            <a:spLocks noGrp="1"/>
          </p:cNvSpPr>
          <p:nvPr>
            <p:ph type="body" sz="quarter" idx="3"/>
          </p:nvPr>
        </p:nvSpPr>
        <p:spPr>
          <a:xfrm>
            <a:off x="682311" y="4723251"/>
            <a:ext cx="5445755" cy="4473654"/>
          </a:xfrm>
          <a:prstGeom prst="rect">
            <a:avLst/>
          </a:prstGeom>
        </p:spPr>
        <p:txBody>
          <a:bodyPr vert="horz" wrap="square" lIns="93326" tIns="46664" rIns="93326" bIns="46664"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 name="Нижний колонтитул 5"/>
          <p:cNvSpPr>
            <a:spLocks noGrp="1"/>
          </p:cNvSpPr>
          <p:nvPr>
            <p:ph type="ftr" sz="quarter" idx="4"/>
          </p:nvPr>
        </p:nvSpPr>
        <p:spPr>
          <a:xfrm>
            <a:off x="0" y="9443321"/>
            <a:ext cx="2951905" cy="497603"/>
          </a:xfrm>
          <a:prstGeom prst="rect">
            <a:avLst/>
          </a:prstGeom>
        </p:spPr>
        <p:txBody>
          <a:bodyPr vert="horz" lIns="93326" tIns="46664" rIns="93326" bIns="46664" rtlCol="0" anchor="b"/>
          <a:lstStyle>
            <a:lvl1pPr algn="l" fontAlgn="auto">
              <a:spcBef>
                <a:spcPts val="0"/>
              </a:spcBef>
              <a:spcAft>
                <a:spcPts val="0"/>
              </a:spcAft>
              <a:defRPr sz="1200">
                <a:latin typeface="+mn-lt"/>
                <a:ea typeface="+mn-ea"/>
                <a:cs typeface="+mn-cs"/>
              </a:defRPr>
            </a:lvl1pPr>
          </a:lstStyle>
          <a:p>
            <a:pPr>
              <a:defRPr/>
            </a:pPr>
            <a:endParaRPr lang="ru-RU"/>
          </a:p>
        </p:txBody>
      </p:sp>
      <p:sp>
        <p:nvSpPr>
          <p:cNvPr id="7" name="Номер слайда 6"/>
          <p:cNvSpPr>
            <a:spLocks noGrp="1"/>
          </p:cNvSpPr>
          <p:nvPr>
            <p:ph type="sldNum" sz="quarter" idx="5"/>
          </p:nvPr>
        </p:nvSpPr>
        <p:spPr>
          <a:xfrm>
            <a:off x="3856880" y="9443321"/>
            <a:ext cx="2951905" cy="497603"/>
          </a:xfrm>
          <a:prstGeom prst="rect">
            <a:avLst/>
          </a:prstGeom>
        </p:spPr>
        <p:txBody>
          <a:bodyPr vert="horz" wrap="square" lIns="93326" tIns="46664" rIns="93326" bIns="46664" numCol="1" anchor="b" anchorCtr="0" compatLnSpc="1">
            <a:prstTxWarp prst="textNoShape">
              <a:avLst/>
            </a:prstTxWarp>
          </a:bodyPr>
          <a:lstStyle>
            <a:lvl1pPr algn="r">
              <a:defRPr sz="1200">
                <a:latin typeface="Calibri" pitchFamily="34" charset="0"/>
                <a:cs typeface="Arial" pitchFamily="34" charset="0"/>
              </a:defRPr>
            </a:lvl1pPr>
          </a:lstStyle>
          <a:p>
            <a:fld id="{C0D2AB68-ABB9-4510-B68D-2E6E9C5E3FA8}" type="slidenum">
              <a:rPr lang="ru-RU"/>
              <a:pPr/>
              <a:t>‹#›</a:t>
            </a:fld>
            <a:endParaRPr lang="ru-RU"/>
          </a:p>
        </p:txBody>
      </p:sp>
    </p:spTree>
    <p:extLst>
      <p:ext uri="{BB962C8B-B14F-4D97-AF65-F5344CB8AC3E}">
        <p14:creationId xmlns:p14="http://schemas.microsoft.com/office/powerpoint/2010/main" val="13190813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mn-lt"/>
        <a:ea typeface="ヒラギノ角ゴ Pro W3" charset="0"/>
        <a:cs typeface="ヒラギノ角ゴ Pro W3" charset="0"/>
      </a:defRPr>
    </a:lvl1pPr>
    <a:lvl2pPr marL="536433" algn="l" rtl="0" eaLnBrk="0" fontAlgn="base" hangingPunct="0">
      <a:spcBef>
        <a:spcPct val="30000"/>
      </a:spcBef>
      <a:spcAft>
        <a:spcPct val="0"/>
      </a:spcAft>
      <a:defRPr sz="1400" kern="1200">
        <a:solidFill>
          <a:schemeClr val="tx1"/>
        </a:solidFill>
        <a:latin typeface="+mn-lt"/>
        <a:ea typeface="ヒラギノ角ゴ Pro W3" charset="0"/>
        <a:cs typeface="+mn-cs"/>
      </a:defRPr>
    </a:lvl2pPr>
    <a:lvl3pPr marL="1072866" algn="l" rtl="0" eaLnBrk="0" fontAlgn="base" hangingPunct="0">
      <a:spcBef>
        <a:spcPct val="30000"/>
      </a:spcBef>
      <a:spcAft>
        <a:spcPct val="0"/>
      </a:spcAft>
      <a:defRPr sz="1400" kern="1200">
        <a:solidFill>
          <a:schemeClr val="tx1"/>
        </a:solidFill>
        <a:latin typeface="+mn-lt"/>
        <a:ea typeface="ヒラギノ角ゴ Pro W3" charset="0"/>
        <a:cs typeface="+mn-cs"/>
      </a:defRPr>
    </a:lvl3pPr>
    <a:lvl4pPr marL="1609298" algn="l" rtl="0" eaLnBrk="0" fontAlgn="base" hangingPunct="0">
      <a:spcBef>
        <a:spcPct val="30000"/>
      </a:spcBef>
      <a:spcAft>
        <a:spcPct val="0"/>
      </a:spcAft>
      <a:defRPr sz="1400" kern="1200">
        <a:solidFill>
          <a:schemeClr val="tx1"/>
        </a:solidFill>
        <a:latin typeface="+mn-lt"/>
        <a:ea typeface="ヒラギノ角ゴ Pro W3" charset="0"/>
        <a:cs typeface="+mn-cs"/>
      </a:defRPr>
    </a:lvl4pPr>
    <a:lvl5pPr marL="2145731" algn="l" rtl="0" eaLnBrk="0" fontAlgn="base" hangingPunct="0">
      <a:spcBef>
        <a:spcPct val="30000"/>
      </a:spcBef>
      <a:spcAft>
        <a:spcPct val="0"/>
      </a:spcAft>
      <a:defRPr sz="1400" kern="1200">
        <a:solidFill>
          <a:schemeClr val="tx1"/>
        </a:solidFill>
        <a:latin typeface="+mn-lt"/>
        <a:ea typeface="ヒラギノ角ゴ Pro W3" charset="0"/>
        <a:cs typeface="+mn-cs"/>
      </a:defRPr>
    </a:lvl5pPr>
    <a:lvl6pPr marL="2682164" algn="l" defTabSz="1072866" rtl="0" eaLnBrk="1" latinLnBrk="0" hangingPunct="1">
      <a:defRPr sz="1400" kern="1200">
        <a:solidFill>
          <a:schemeClr val="tx1"/>
        </a:solidFill>
        <a:latin typeface="+mn-lt"/>
        <a:ea typeface="+mn-ea"/>
        <a:cs typeface="+mn-cs"/>
      </a:defRPr>
    </a:lvl6pPr>
    <a:lvl7pPr marL="3218597" algn="l" defTabSz="1072866" rtl="0" eaLnBrk="1" latinLnBrk="0" hangingPunct="1">
      <a:defRPr sz="1400" kern="1200">
        <a:solidFill>
          <a:schemeClr val="tx1"/>
        </a:solidFill>
        <a:latin typeface="+mn-lt"/>
        <a:ea typeface="+mn-ea"/>
        <a:cs typeface="+mn-cs"/>
      </a:defRPr>
    </a:lvl7pPr>
    <a:lvl8pPr marL="3755029" algn="l" defTabSz="1072866" rtl="0" eaLnBrk="1" latinLnBrk="0" hangingPunct="1">
      <a:defRPr sz="1400" kern="1200">
        <a:solidFill>
          <a:schemeClr val="tx1"/>
        </a:solidFill>
        <a:latin typeface="+mn-lt"/>
        <a:ea typeface="+mn-ea"/>
        <a:cs typeface="+mn-cs"/>
      </a:defRPr>
    </a:lvl8pPr>
    <a:lvl9pPr marL="4291462" algn="l" defTabSz="107286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en-US" dirty="0" smtClean="0"/>
              <a:t>Since 2007 oil companies of the region has been successfully implementing the Program of Rational Usage of Associated Petroleum Gas broken down by each licensed subsoil lot on which oil and associated petroleum gas are produced</a:t>
            </a:r>
            <a:r>
              <a:rPr lang="ru-RU" dirty="0" smtClean="0"/>
              <a:t>.</a:t>
            </a:r>
            <a:endParaRPr lang="ru-RU" dirty="0"/>
          </a:p>
          <a:p>
            <a:r>
              <a:rPr lang="ru-RU" dirty="0"/>
              <a:t>	</a:t>
            </a:r>
            <a:r>
              <a:rPr lang="en-US" dirty="0" smtClean="0"/>
              <a:t>Six years of fulfillment of activities of the Programs has favored certain positive results of rational</a:t>
            </a:r>
            <a:r>
              <a:rPr lang="ru-RU" dirty="0" smtClean="0"/>
              <a:t> </a:t>
            </a:r>
            <a:r>
              <a:rPr lang="en-US" dirty="0" err="1" smtClean="0"/>
              <a:t>APG</a:t>
            </a:r>
            <a:r>
              <a:rPr lang="ru-RU" dirty="0" smtClean="0"/>
              <a:t> </a:t>
            </a:r>
            <a:r>
              <a:rPr lang="en-US" dirty="0" smtClean="0"/>
              <a:t>usage in </a:t>
            </a:r>
            <a:r>
              <a:rPr lang="en-US" dirty="0" err="1" smtClean="0"/>
              <a:t>Yugra</a:t>
            </a:r>
            <a:r>
              <a:rPr lang="en-US" dirty="0" smtClean="0"/>
              <a:t> as a</a:t>
            </a:r>
            <a:r>
              <a:rPr lang="en-US" baseline="0" dirty="0" smtClean="0"/>
              <a:t> whole</a:t>
            </a:r>
            <a:r>
              <a:rPr lang="ru-RU" dirty="0" smtClean="0"/>
              <a:t>:</a:t>
            </a:r>
            <a:endParaRPr lang="ru-RU" dirty="0"/>
          </a:p>
          <a:p>
            <a:r>
              <a:rPr lang="ru-RU" dirty="0"/>
              <a:t>	- </a:t>
            </a:r>
            <a:r>
              <a:rPr lang="en-US" dirty="0" err="1" smtClean="0"/>
              <a:t>APG</a:t>
            </a:r>
            <a:r>
              <a:rPr lang="ru-RU" dirty="0" smtClean="0"/>
              <a:t> </a:t>
            </a:r>
            <a:r>
              <a:rPr lang="en-US" dirty="0" smtClean="0"/>
              <a:t>usage volume has increased by</a:t>
            </a:r>
            <a:r>
              <a:rPr lang="ru-RU" dirty="0" smtClean="0"/>
              <a:t> 3</a:t>
            </a:r>
            <a:r>
              <a:rPr lang="en-US" dirty="0" smtClean="0"/>
              <a:t>.</a:t>
            </a:r>
            <a:r>
              <a:rPr lang="ru-RU" dirty="0" smtClean="0"/>
              <a:t>5 </a:t>
            </a:r>
            <a:r>
              <a:rPr lang="en-US" dirty="0" smtClean="0"/>
              <a:t>billion</a:t>
            </a:r>
            <a:r>
              <a:rPr lang="ru-RU" dirty="0" smtClean="0"/>
              <a:t> </a:t>
            </a:r>
            <a:r>
              <a:rPr lang="en-US" dirty="0" smtClean="0"/>
              <a:t>m</a:t>
            </a:r>
            <a:r>
              <a:rPr lang="ru-RU" baseline="30000" dirty="0" smtClean="0"/>
              <a:t>3</a:t>
            </a:r>
            <a:r>
              <a:rPr lang="ru-RU" dirty="0" smtClean="0"/>
              <a:t> (</a:t>
            </a:r>
            <a:r>
              <a:rPr lang="en-US" dirty="0" smtClean="0"/>
              <a:t>by</a:t>
            </a:r>
            <a:r>
              <a:rPr lang="ru-RU" dirty="0" smtClean="0"/>
              <a:t> 12</a:t>
            </a:r>
            <a:r>
              <a:rPr lang="en-US" dirty="0" smtClean="0"/>
              <a:t>.</a:t>
            </a:r>
            <a:r>
              <a:rPr lang="ru-RU" dirty="0" smtClean="0"/>
              <a:t>5%).  </a:t>
            </a:r>
            <a:endParaRPr lang="ru-RU" dirty="0"/>
          </a:p>
          <a:p>
            <a:r>
              <a:rPr lang="ru-RU" dirty="0"/>
              <a:t>	- </a:t>
            </a:r>
            <a:r>
              <a:rPr lang="en-US" dirty="0" smtClean="0"/>
              <a:t>in 2012 </a:t>
            </a:r>
            <a:r>
              <a:rPr lang="en-US" dirty="0" err="1" smtClean="0"/>
              <a:t>APG</a:t>
            </a:r>
            <a:r>
              <a:rPr lang="ru-RU" dirty="0" smtClean="0"/>
              <a:t> </a:t>
            </a:r>
            <a:r>
              <a:rPr lang="en-US" dirty="0" smtClean="0"/>
              <a:t>usage level increased by</a:t>
            </a:r>
            <a:r>
              <a:rPr lang="ru-RU" dirty="0" smtClean="0"/>
              <a:t> 10</a:t>
            </a:r>
            <a:r>
              <a:rPr lang="en-US" dirty="0" smtClean="0"/>
              <a:t>.</a:t>
            </a:r>
            <a:r>
              <a:rPr lang="ru-RU" dirty="0" smtClean="0"/>
              <a:t>6 </a:t>
            </a:r>
            <a:r>
              <a:rPr lang="ru-RU" dirty="0"/>
              <a:t>% </a:t>
            </a:r>
            <a:r>
              <a:rPr lang="en-US" dirty="0" smtClean="0"/>
              <a:t>and reached </a:t>
            </a:r>
            <a:r>
              <a:rPr lang="ru-RU" dirty="0" smtClean="0"/>
              <a:t>89</a:t>
            </a:r>
            <a:r>
              <a:rPr lang="en-US" dirty="0" smtClean="0"/>
              <a:t>.</a:t>
            </a:r>
            <a:r>
              <a:rPr lang="ru-RU" dirty="0" smtClean="0"/>
              <a:t>1%;</a:t>
            </a:r>
            <a:endParaRPr lang="ru-RU" dirty="0"/>
          </a:p>
          <a:p>
            <a:r>
              <a:rPr lang="ru-RU" dirty="0"/>
              <a:t>	- </a:t>
            </a:r>
            <a:r>
              <a:rPr lang="en-US" dirty="0" smtClean="0"/>
              <a:t>in 2012 the annual volume of flared</a:t>
            </a:r>
            <a:r>
              <a:rPr lang="ru-RU" dirty="0" smtClean="0"/>
              <a:t> </a:t>
            </a:r>
            <a:r>
              <a:rPr lang="en-US" dirty="0" err="1" smtClean="0"/>
              <a:t>APG</a:t>
            </a:r>
            <a:r>
              <a:rPr lang="ru-RU" dirty="0" smtClean="0"/>
              <a:t> </a:t>
            </a:r>
            <a:r>
              <a:rPr lang="en-US" dirty="0" smtClean="0"/>
              <a:t>decreased by</a:t>
            </a:r>
            <a:r>
              <a:rPr lang="ru-RU" dirty="0" smtClean="0"/>
              <a:t> 3</a:t>
            </a:r>
            <a:r>
              <a:rPr lang="en-US" dirty="0" smtClean="0"/>
              <a:t>.</a:t>
            </a:r>
            <a:r>
              <a:rPr lang="ru-RU" dirty="0" smtClean="0"/>
              <a:t>9 </a:t>
            </a:r>
            <a:r>
              <a:rPr lang="en-US" dirty="0" smtClean="0"/>
              <a:t>billion</a:t>
            </a:r>
            <a:r>
              <a:rPr lang="ru-RU" dirty="0" smtClean="0"/>
              <a:t> </a:t>
            </a:r>
            <a:r>
              <a:rPr lang="en-US" dirty="0" smtClean="0"/>
              <a:t>m</a:t>
            </a:r>
            <a:r>
              <a:rPr lang="ru-RU" baseline="30000" dirty="0" smtClean="0"/>
              <a:t>3</a:t>
            </a:r>
            <a:r>
              <a:rPr lang="ru-RU" dirty="0" smtClean="0"/>
              <a:t> (</a:t>
            </a:r>
            <a:r>
              <a:rPr lang="en-US" dirty="0" smtClean="0"/>
              <a:t>by</a:t>
            </a:r>
            <a:r>
              <a:rPr lang="ru-RU" dirty="0" smtClean="0"/>
              <a:t> 49</a:t>
            </a:r>
            <a:r>
              <a:rPr lang="en-US" dirty="0" smtClean="0"/>
              <a:t>.</a:t>
            </a:r>
            <a:r>
              <a:rPr lang="ru-RU" dirty="0" smtClean="0"/>
              <a:t>8</a:t>
            </a:r>
            <a:r>
              <a:rPr lang="en-US" dirty="0" smtClean="0"/>
              <a:t>%</a:t>
            </a:r>
            <a:r>
              <a:rPr lang="ru-RU" dirty="0" smtClean="0"/>
              <a:t>), </a:t>
            </a:r>
            <a:r>
              <a:rPr lang="en-US" dirty="0" smtClean="0"/>
              <a:t>from</a:t>
            </a:r>
            <a:r>
              <a:rPr lang="ru-RU" dirty="0" smtClean="0"/>
              <a:t> 7</a:t>
            </a:r>
            <a:r>
              <a:rPr lang="en-US" dirty="0" smtClean="0"/>
              <a:t>.</a:t>
            </a:r>
            <a:r>
              <a:rPr lang="ru-RU" dirty="0" smtClean="0"/>
              <a:t>8 </a:t>
            </a:r>
            <a:r>
              <a:rPr lang="en-US" dirty="0" smtClean="0"/>
              <a:t>billion</a:t>
            </a:r>
            <a:r>
              <a:rPr lang="ru-RU" dirty="0" smtClean="0"/>
              <a:t> </a:t>
            </a:r>
            <a:r>
              <a:rPr lang="en-US" dirty="0" smtClean="0"/>
              <a:t>m</a:t>
            </a:r>
            <a:r>
              <a:rPr lang="ru-RU" baseline="30000" dirty="0" smtClean="0"/>
              <a:t>3</a:t>
            </a:r>
            <a:r>
              <a:rPr lang="ru-RU" dirty="0" smtClean="0"/>
              <a:t> </a:t>
            </a:r>
            <a:r>
              <a:rPr lang="en-US" dirty="0" smtClean="0"/>
              <a:t>to</a:t>
            </a:r>
            <a:r>
              <a:rPr lang="ru-RU" dirty="0" smtClean="0"/>
              <a:t> 3</a:t>
            </a:r>
            <a:r>
              <a:rPr lang="en-US" dirty="0" smtClean="0"/>
              <a:t>.</a:t>
            </a:r>
            <a:r>
              <a:rPr lang="ru-RU" dirty="0" smtClean="0"/>
              <a:t>9 </a:t>
            </a:r>
            <a:r>
              <a:rPr lang="en-US" dirty="0" smtClean="0"/>
              <a:t>billion</a:t>
            </a:r>
            <a:r>
              <a:rPr lang="ru-RU" dirty="0" smtClean="0"/>
              <a:t> </a:t>
            </a:r>
            <a:r>
              <a:rPr lang="en-US" dirty="0" smtClean="0"/>
              <a:t>m</a:t>
            </a:r>
            <a:r>
              <a:rPr lang="ru-RU" baseline="30000" dirty="0" smtClean="0"/>
              <a:t>3</a:t>
            </a:r>
            <a:r>
              <a:rPr lang="ru-RU" dirty="0" smtClean="0"/>
              <a:t>.</a:t>
            </a:r>
            <a:endParaRPr lang="ru-RU" dirty="0"/>
          </a:p>
          <a:p>
            <a:r>
              <a:rPr lang="en-US" dirty="0" smtClean="0"/>
              <a:t>According to the programs of oil companies achievement</a:t>
            </a:r>
            <a:r>
              <a:rPr lang="en-US" baseline="0" dirty="0" smtClean="0"/>
              <a:t> of the level of associated petroleum gas usage of</a:t>
            </a:r>
            <a:r>
              <a:rPr lang="ru-RU" dirty="0" smtClean="0"/>
              <a:t> 95% </a:t>
            </a:r>
            <a:r>
              <a:rPr lang="en-US" dirty="0" smtClean="0"/>
              <a:t>in the territory of </a:t>
            </a:r>
            <a:r>
              <a:rPr lang="en-US" dirty="0" err="1" smtClean="0"/>
              <a:t>Yugra</a:t>
            </a:r>
            <a:r>
              <a:rPr lang="en-US" dirty="0" smtClean="0"/>
              <a:t> is expected only in 2014</a:t>
            </a:r>
            <a:r>
              <a:rPr lang="ru-RU" dirty="0" smtClean="0"/>
              <a:t>. </a:t>
            </a:r>
            <a:r>
              <a:rPr lang="en-US" dirty="0" smtClean="0"/>
              <a:t>Not all oil companies will reach this level</a:t>
            </a:r>
            <a:r>
              <a:rPr lang="ru-RU" dirty="0" smtClean="0"/>
              <a:t>. </a:t>
            </a:r>
            <a:r>
              <a:rPr lang="en-US" dirty="0" smtClean="0"/>
              <a:t>In 2013 the expected level of </a:t>
            </a:r>
            <a:r>
              <a:rPr lang="en-US" dirty="0" err="1" smtClean="0"/>
              <a:t>APG</a:t>
            </a:r>
            <a:r>
              <a:rPr lang="ru-RU" dirty="0" smtClean="0"/>
              <a:t> </a:t>
            </a:r>
            <a:r>
              <a:rPr lang="en-US" dirty="0" smtClean="0"/>
              <a:t>usage will be </a:t>
            </a:r>
            <a:r>
              <a:rPr lang="ru-RU" dirty="0" smtClean="0"/>
              <a:t>94</a:t>
            </a:r>
            <a:r>
              <a:rPr lang="en-US" dirty="0" smtClean="0"/>
              <a:t>.</a:t>
            </a:r>
            <a:r>
              <a:rPr lang="ru-RU" dirty="0" smtClean="0"/>
              <a:t>1 </a:t>
            </a:r>
            <a:r>
              <a:rPr lang="ru-RU" dirty="0"/>
              <a:t>%, </a:t>
            </a:r>
            <a:r>
              <a:rPr lang="en-US" dirty="0" smtClean="0"/>
              <a:t>in</a:t>
            </a:r>
            <a:r>
              <a:rPr lang="ru-RU" dirty="0" smtClean="0"/>
              <a:t> 2014 </a:t>
            </a:r>
            <a:r>
              <a:rPr lang="ru-RU" dirty="0"/>
              <a:t>– </a:t>
            </a:r>
            <a:r>
              <a:rPr lang="ru-RU" dirty="0" smtClean="0"/>
              <a:t>95%.</a:t>
            </a:r>
            <a:endParaRPr lang="ru-RU" dirty="0"/>
          </a:p>
          <a:p>
            <a:r>
              <a:rPr lang="ru-RU" dirty="0"/>
              <a:t> </a:t>
            </a:r>
          </a:p>
        </p:txBody>
      </p:sp>
      <p:sp>
        <p:nvSpPr>
          <p:cNvPr id="4" name="Номер слайда 3"/>
          <p:cNvSpPr>
            <a:spLocks noGrp="1"/>
          </p:cNvSpPr>
          <p:nvPr>
            <p:ph type="sldNum" sz="quarter" idx="10"/>
          </p:nvPr>
        </p:nvSpPr>
        <p:spPr/>
        <p:txBody>
          <a:bodyPr/>
          <a:lstStyle/>
          <a:p>
            <a:fld id="{C0D2AB68-ABB9-4510-B68D-2E6E9C5E3FA8}" type="slidenum">
              <a:rPr lang="ru-RU" smtClean="0"/>
              <a:pPr/>
              <a:t>3</a:t>
            </a:fld>
            <a:endParaRPr lang="ru-RU"/>
          </a:p>
        </p:txBody>
      </p:sp>
    </p:spTree>
    <p:extLst>
      <p:ext uri="{BB962C8B-B14F-4D97-AF65-F5344CB8AC3E}">
        <p14:creationId xmlns:p14="http://schemas.microsoft.com/office/powerpoint/2010/main" val="3760989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0D2AB68-ABB9-4510-B68D-2E6E9C5E3FA8}" type="slidenum">
              <a:rPr lang="ru-RU" smtClean="0"/>
              <a:pPr/>
              <a:t>7</a:t>
            </a:fld>
            <a:endParaRPr lang="ru-RU"/>
          </a:p>
        </p:txBody>
      </p:sp>
    </p:spTree>
    <p:extLst>
      <p:ext uri="{BB962C8B-B14F-4D97-AF65-F5344CB8AC3E}">
        <p14:creationId xmlns:p14="http://schemas.microsoft.com/office/powerpoint/2010/main" val="37609898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Обложка">
    <p:spTree>
      <p:nvGrpSpPr>
        <p:cNvPr id="1" name=""/>
        <p:cNvGrpSpPr/>
        <p:nvPr/>
      </p:nvGrpSpPr>
      <p:grpSpPr>
        <a:xfrm>
          <a:off x="0" y="0"/>
          <a:ext cx="0" cy="0"/>
          <a:chOff x="0" y="0"/>
          <a:chExt cx="0" cy="0"/>
        </a:xfrm>
      </p:grpSpPr>
      <p:sp>
        <p:nvSpPr>
          <p:cNvPr id="4" name="Round Same Side Corner Rectangle 14"/>
          <p:cNvSpPr/>
          <p:nvPr userDrawn="1"/>
        </p:nvSpPr>
        <p:spPr bwMode="auto">
          <a:xfrm>
            <a:off x="0" y="2"/>
            <a:ext cx="9906000" cy="2205039"/>
          </a:xfrm>
          <a:prstGeom prst="round2SameRect">
            <a:avLst/>
          </a:prstGeom>
          <a:noFill/>
          <a:ln w="9525" cap="flat" cmpd="sng" algn="ctr">
            <a:noFill/>
            <a:prstDash val="solid"/>
            <a:round/>
            <a:headEnd type="none" w="med" len="med"/>
            <a:tailEnd type="none" w="med" len="med"/>
          </a:ln>
          <a:effectLst/>
        </p:spPr>
        <p:txBody>
          <a:bodyPr lIns="110699" tIns="55349" rIns="110699" bIns="55349"/>
          <a:lstStyle/>
          <a:p>
            <a:pPr>
              <a:spcBef>
                <a:spcPct val="30000"/>
              </a:spcBef>
              <a:defRPr/>
            </a:pPr>
            <a:endParaRPr kumimoji="1" lang="en-US" sz="1400">
              <a:latin typeface="Times New Roman" pitchFamily="18" charset="0"/>
              <a:ea typeface="ヒラギノ角ゴ Pro W3" charset="0"/>
              <a:cs typeface="ヒラギノ角ゴ Pro W3" charset="0"/>
            </a:endParaRPr>
          </a:p>
        </p:txBody>
      </p:sp>
      <p:sp>
        <p:nvSpPr>
          <p:cNvPr id="5" name="Rounded Rectangle 14"/>
          <p:cNvSpPr>
            <a:spLocks noChangeArrowheads="1"/>
          </p:cNvSpPr>
          <p:nvPr userDrawn="1"/>
        </p:nvSpPr>
        <p:spPr bwMode="auto">
          <a:xfrm>
            <a:off x="1052516" y="3068640"/>
            <a:ext cx="2418027" cy="1081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10699" tIns="55349" rIns="110699" bIns="55349"/>
          <a:lstStyle/>
          <a:p>
            <a:pPr>
              <a:spcBef>
                <a:spcPct val="30000"/>
              </a:spcBef>
            </a:pPr>
            <a:endParaRPr kumimoji="1" lang="en-US" sz="1400">
              <a:latin typeface="Times New Roman" pitchFamily="18" charset="0"/>
            </a:endParaRPr>
          </a:p>
        </p:txBody>
      </p:sp>
      <p:grpSp>
        <p:nvGrpSpPr>
          <p:cNvPr id="8" name="Group 6"/>
          <p:cNvGrpSpPr>
            <a:grpSpLocks/>
          </p:cNvGrpSpPr>
          <p:nvPr userDrawn="1"/>
        </p:nvGrpSpPr>
        <p:grpSpPr bwMode="auto">
          <a:xfrm>
            <a:off x="4" y="1590"/>
            <a:ext cx="271727" cy="6856410"/>
            <a:chOff x="0" y="2361"/>
            <a:chExt cx="323528" cy="6926009"/>
          </a:xfrm>
        </p:grpSpPr>
        <p:sp>
          <p:nvSpPr>
            <p:cNvPr id="10" name="Rectangle 19"/>
            <p:cNvSpPr/>
            <p:nvPr/>
          </p:nvSpPr>
          <p:spPr bwMode="auto">
            <a:xfrm>
              <a:off x="0" y="2361"/>
              <a:ext cx="323528" cy="1340622"/>
            </a:xfrm>
            <a:prstGeom prst="rect">
              <a:avLst/>
            </a:prstGeom>
            <a:solidFill>
              <a:schemeClr val="bg2">
                <a:lumMod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1" name="Rectangle 20"/>
            <p:cNvSpPr/>
            <p:nvPr/>
          </p:nvSpPr>
          <p:spPr bwMode="auto">
            <a:xfrm>
              <a:off x="0" y="1269217"/>
              <a:ext cx="323528" cy="1340622"/>
            </a:xfrm>
            <a:prstGeom prst="rect">
              <a:avLst/>
            </a:prstGeom>
            <a:solidFill>
              <a:schemeClr val="tx2">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2" name="Rectangle 21"/>
            <p:cNvSpPr/>
            <p:nvPr/>
          </p:nvSpPr>
          <p:spPr bwMode="auto">
            <a:xfrm>
              <a:off x="0" y="2492774"/>
              <a:ext cx="323528" cy="158437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3" name="Rectangle 22"/>
            <p:cNvSpPr/>
            <p:nvPr/>
          </p:nvSpPr>
          <p:spPr bwMode="auto">
            <a:xfrm>
              <a:off x="0" y="4032244"/>
              <a:ext cx="323528" cy="1484947"/>
            </a:xfrm>
            <a:prstGeom prst="rect">
              <a:avLst/>
            </a:prstGeom>
            <a:solidFill>
              <a:schemeClr val="accent2">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4" name="Rectangle 23"/>
            <p:cNvSpPr/>
            <p:nvPr/>
          </p:nvSpPr>
          <p:spPr bwMode="auto">
            <a:xfrm>
              <a:off x="0" y="5445029"/>
              <a:ext cx="323528" cy="1483341"/>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grpSp>
      <p:sp>
        <p:nvSpPr>
          <p:cNvPr id="9" name="Title 8"/>
          <p:cNvSpPr>
            <a:spLocks noGrp="1"/>
          </p:cNvSpPr>
          <p:nvPr>
            <p:ph type="title"/>
          </p:nvPr>
        </p:nvSpPr>
        <p:spPr>
          <a:xfrm>
            <a:off x="506506" y="4509120"/>
            <a:ext cx="9049005" cy="1080120"/>
          </a:xfrm>
        </p:spPr>
        <p:txBody>
          <a:bodyPr>
            <a:noAutofit/>
          </a:bodyPr>
          <a:lstStyle>
            <a:lvl1pPr algn="ctr">
              <a:defRPr sz="4200">
                <a:solidFill>
                  <a:schemeClr val="accent4">
                    <a:lumMod val="50000"/>
                  </a:schemeClr>
                </a:solidFill>
              </a:defRPr>
            </a:lvl1pPr>
          </a:lstStyle>
          <a:p>
            <a:r>
              <a:rPr lang="en-US" smtClean="0"/>
              <a:t>Click to edit Master title style</a:t>
            </a:r>
            <a:endParaRPr lang="en-US" dirty="0"/>
          </a:p>
        </p:txBody>
      </p:sp>
      <p:grpSp>
        <p:nvGrpSpPr>
          <p:cNvPr id="2" name="Group 1"/>
          <p:cNvGrpSpPr/>
          <p:nvPr userDrawn="1"/>
        </p:nvGrpSpPr>
        <p:grpSpPr>
          <a:xfrm>
            <a:off x="2864769" y="476673"/>
            <a:ext cx="4032448" cy="3295868"/>
            <a:chOff x="3224807" y="1052736"/>
            <a:chExt cx="4176463" cy="3492591"/>
          </a:xfrm>
        </p:grpSpPr>
        <p:sp>
          <p:nvSpPr>
            <p:cNvPr id="7" name="TextBox 15"/>
            <p:cNvSpPr txBox="1">
              <a:spLocks noChangeArrowheads="1"/>
            </p:cNvSpPr>
            <p:nvPr userDrawn="1"/>
          </p:nvSpPr>
          <p:spPr bwMode="auto">
            <a:xfrm>
              <a:off x="3224807" y="3501008"/>
              <a:ext cx="4176463" cy="1044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1900" b="1" dirty="0" smtClean="0">
                  <a:solidFill>
                    <a:srgbClr val="1B1E3E"/>
                  </a:solidFill>
                  <a:latin typeface="Calibri" pitchFamily="34" charset="0"/>
                </a:rPr>
                <a:t>GOVERNMENT </a:t>
              </a:r>
            </a:p>
            <a:p>
              <a:pPr algn="ctr" eaLnBrk="1" hangingPunct="1"/>
              <a:r>
                <a:rPr lang="en-US" sz="1900" b="1" dirty="0" smtClean="0">
                  <a:solidFill>
                    <a:srgbClr val="1B1E3E"/>
                  </a:solidFill>
                  <a:latin typeface="Calibri" pitchFamily="34" charset="0"/>
                </a:rPr>
                <a:t>OF KHANTY-MANSIYSK AUTONOMOUS OKRUG - YUGRA</a:t>
              </a:r>
              <a:endParaRPr lang="ru-RU" sz="1900" b="1" dirty="0">
                <a:solidFill>
                  <a:srgbClr val="1B1E3E"/>
                </a:solidFill>
                <a:latin typeface="Calibri" pitchFamily="34" charset="0"/>
              </a:endParaRPr>
            </a:p>
          </p:txBody>
        </p:sp>
        <p:pic>
          <p:nvPicPr>
            <p:cNvPr id="16" name="Picture 5" descr="http://www.off-road74.ru/sport/expedition/ppural/hmsb.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160912" y="1052736"/>
              <a:ext cx="2266950" cy="24193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5021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Обложка _2">
    <p:spTree>
      <p:nvGrpSpPr>
        <p:cNvPr id="1" name=""/>
        <p:cNvGrpSpPr/>
        <p:nvPr/>
      </p:nvGrpSpPr>
      <p:grpSpPr>
        <a:xfrm>
          <a:off x="0" y="0"/>
          <a:ext cx="0" cy="0"/>
          <a:chOff x="0" y="0"/>
          <a:chExt cx="0" cy="0"/>
        </a:xfrm>
      </p:grpSpPr>
      <p:sp>
        <p:nvSpPr>
          <p:cNvPr id="4" name="Round Same Side Corner Rectangle 14"/>
          <p:cNvSpPr/>
          <p:nvPr userDrawn="1"/>
        </p:nvSpPr>
        <p:spPr bwMode="auto">
          <a:xfrm>
            <a:off x="0" y="2"/>
            <a:ext cx="9906000" cy="2205039"/>
          </a:xfrm>
          <a:prstGeom prst="round2SameRect">
            <a:avLst/>
          </a:prstGeom>
          <a:noFill/>
          <a:ln w="9525" cap="flat" cmpd="sng" algn="ctr">
            <a:noFill/>
            <a:prstDash val="solid"/>
            <a:round/>
            <a:headEnd type="none" w="med" len="med"/>
            <a:tailEnd type="none" w="med" len="med"/>
          </a:ln>
          <a:effectLst/>
        </p:spPr>
        <p:txBody>
          <a:bodyPr lIns="110699" tIns="55349" rIns="110699" bIns="55349"/>
          <a:lstStyle/>
          <a:p>
            <a:pPr>
              <a:spcBef>
                <a:spcPct val="30000"/>
              </a:spcBef>
              <a:defRPr/>
            </a:pPr>
            <a:endParaRPr kumimoji="1" lang="en-US" sz="1400">
              <a:latin typeface="Times New Roman" pitchFamily="18" charset="0"/>
              <a:ea typeface="ヒラギノ角ゴ Pro W3" charset="0"/>
              <a:cs typeface="ヒラギノ角ゴ Pro W3" charset="0"/>
            </a:endParaRPr>
          </a:p>
        </p:txBody>
      </p:sp>
      <p:sp>
        <p:nvSpPr>
          <p:cNvPr id="5" name="Rounded Rectangle 14"/>
          <p:cNvSpPr>
            <a:spLocks noChangeArrowheads="1"/>
          </p:cNvSpPr>
          <p:nvPr userDrawn="1"/>
        </p:nvSpPr>
        <p:spPr bwMode="auto">
          <a:xfrm>
            <a:off x="1052516" y="3068640"/>
            <a:ext cx="2418027" cy="1081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10699" tIns="55349" rIns="110699" bIns="55349"/>
          <a:lstStyle/>
          <a:p>
            <a:pPr>
              <a:spcBef>
                <a:spcPct val="30000"/>
              </a:spcBef>
            </a:pPr>
            <a:endParaRPr kumimoji="1" lang="en-US" sz="1400">
              <a:latin typeface="Times New Roman" pitchFamily="18" charset="0"/>
            </a:endParaRPr>
          </a:p>
        </p:txBody>
      </p:sp>
      <p:grpSp>
        <p:nvGrpSpPr>
          <p:cNvPr id="7" name="Group 16"/>
          <p:cNvGrpSpPr>
            <a:grpSpLocks/>
          </p:cNvGrpSpPr>
          <p:nvPr userDrawn="1"/>
        </p:nvGrpSpPr>
        <p:grpSpPr bwMode="auto">
          <a:xfrm>
            <a:off x="0" y="1590"/>
            <a:ext cx="9906000" cy="1123951"/>
            <a:chOff x="0" y="2361"/>
            <a:chExt cx="323528" cy="7027039"/>
          </a:xfrm>
        </p:grpSpPr>
        <p:sp>
          <p:nvSpPr>
            <p:cNvPr id="8" name="Rectangle 18"/>
            <p:cNvSpPr/>
            <p:nvPr/>
          </p:nvSpPr>
          <p:spPr bwMode="auto">
            <a:xfrm>
              <a:off x="0" y="2361"/>
              <a:ext cx="323528" cy="1339898"/>
            </a:xfrm>
            <a:prstGeom prst="rect">
              <a:avLst/>
            </a:prstGeom>
            <a:solidFill>
              <a:schemeClr val="bg2">
                <a:lumMod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0" name="Rectangle 19"/>
            <p:cNvSpPr/>
            <p:nvPr/>
          </p:nvSpPr>
          <p:spPr bwMode="auto">
            <a:xfrm>
              <a:off x="0" y="1272786"/>
              <a:ext cx="323528" cy="1339898"/>
            </a:xfrm>
            <a:prstGeom prst="rect">
              <a:avLst/>
            </a:prstGeom>
            <a:solidFill>
              <a:schemeClr val="tx2">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1" name="Rectangle 20"/>
            <p:cNvSpPr/>
            <p:nvPr/>
          </p:nvSpPr>
          <p:spPr bwMode="auto">
            <a:xfrm>
              <a:off x="0" y="2493582"/>
              <a:ext cx="323528" cy="158803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2" name="Rectangle 21"/>
            <p:cNvSpPr/>
            <p:nvPr/>
          </p:nvSpPr>
          <p:spPr bwMode="auto">
            <a:xfrm>
              <a:off x="0" y="4031991"/>
              <a:ext cx="323528" cy="1488779"/>
            </a:xfrm>
            <a:prstGeom prst="rect">
              <a:avLst/>
            </a:prstGeom>
            <a:solidFill>
              <a:schemeClr val="accent2">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3" name="Rectangle 22"/>
            <p:cNvSpPr/>
            <p:nvPr/>
          </p:nvSpPr>
          <p:spPr bwMode="auto">
            <a:xfrm>
              <a:off x="0" y="5441369"/>
              <a:ext cx="323528" cy="1588031"/>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grpSp>
      <p:sp>
        <p:nvSpPr>
          <p:cNvPr id="14" name="TextBox 15"/>
          <p:cNvSpPr txBox="1">
            <a:spLocks noChangeArrowheads="1"/>
          </p:cNvSpPr>
          <p:nvPr userDrawn="1"/>
        </p:nvSpPr>
        <p:spPr bwMode="auto">
          <a:xfrm>
            <a:off x="0" y="5085184"/>
            <a:ext cx="4752528" cy="1216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7287" tIns="53643" rIns="107287" bIns="53643">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en-US" sz="2400" b="1" dirty="0" smtClean="0">
                <a:solidFill>
                  <a:srgbClr val="1B1E3E"/>
                </a:solidFill>
                <a:latin typeface="Calibri" pitchFamily="34" charset="0"/>
              </a:rPr>
              <a:t>GOVERNMENT </a:t>
            </a:r>
          </a:p>
          <a:p>
            <a:pPr algn="ctr" eaLnBrk="1" hangingPunct="1"/>
            <a:r>
              <a:rPr lang="en-US" sz="2400" b="1" dirty="0" smtClean="0">
                <a:solidFill>
                  <a:srgbClr val="1B1E3E"/>
                </a:solidFill>
                <a:latin typeface="Calibri" pitchFamily="34" charset="0"/>
              </a:rPr>
              <a:t>OF KHANTY-MANSIYSK AUTONOMOUS OKRUG - YUGRA</a:t>
            </a:r>
            <a:endParaRPr lang="ru-RU" sz="2400" b="1" dirty="0">
              <a:solidFill>
                <a:srgbClr val="1B1E3E"/>
              </a:solidFill>
              <a:latin typeface="Calibri" pitchFamily="34" charset="0"/>
            </a:endParaRPr>
          </a:p>
        </p:txBody>
      </p:sp>
      <p:sp>
        <p:nvSpPr>
          <p:cNvPr id="9" name="Title 8"/>
          <p:cNvSpPr>
            <a:spLocks noGrp="1"/>
          </p:cNvSpPr>
          <p:nvPr>
            <p:ph type="title"/>
          </p:nvPr>
        </p:nvSpPr>
        <p:spPr>
          <a:xfrm>
            <a:off x="4406939" y="2305675"/>
            <a:ext cx="5214289" cy="2592288"/>
          </a:xfrm>
        </p:spPr>
        <p:txBody>
          <a:bodyPr>
            <a:noAutofit/>
          </a:bodyPr>
          <a:lstStyle>
            <a:lvl1pPr algn="ctr">
              <a:defRPr sz="4200">
                <a:solidFill>
                  <a:schemeClr val="accent4">
                    <a:lumMod val="50000"/>
                  </a:schemeClr>
                </a:solidFill>
              </a:defRPr>
            </a:lvl1pPr>
          </a:lstStyle>
          <a:p>
            <a:r>
              <a:rPr lang="en-US" smtClean="0"/>
              <a:t>Click to edit Master title style</a:t>
            </a:r>
            <a:endParaRPr lang="en-US" dirty="0"/>
          </a:p>
        </p:txBody>
      </p:sp>
      <p:pic>
        <p:nvPicPr>
          <p:cNvPr id="15" name="Picture 5" descr="http://www.off-road74.ru/sport/expedition/ppural/hmsb.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76536" y="1628800"/>
            <a:ext cx="3312368" cy="353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7692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Обложка _3">
    <p:spTree>
      <p:nvGrpSpPr>
        <p:cNvPr id="1" name=""/>
        <p:cNvGrpSpPr/>
        <p:nvPr/>
      </p:nvGrpSpPr>
      <p:grpSpPr>
        <a:xfrm>
          <a:off x="0" y="0"/>
          <a:ext cx="0" cy="0"/>
          <a:chOff x="0" y="0"/>
          <a:chExt cx="0" cy="0"/>
        </a:xfrm>
      </p:grpSpPr>
      <p:sp>
        <p:nvSpPr>
          <p:cNvPr id="5" name="Round Same Side Corner Rectangle 14"/>
          <p:cNvSpPr/>
          <p:nvPr userDrawn="1"/>
        </p:nvSpPr>
        <p:spPr bwMode="auto">
          <a:xfrm>
            <a:off x="0" y="2"/>
            <a:ext cx="9906000" cy="2205039"/>
          </a:xfrm>
          <a:prstGeom prst="round2SameRect">
            <a:avLst/>
          </a:prstGeom>
          <a:noFill/>
          <a:ln w="9525" cap="flat" cmpd="sng" algn="ctr">
            <a:noFill/>
            <a:prstDash val="solid"/>
            <a:round/>
            <a:headEnd type="none" w="med" len="med"/>
            <a:tailEnd type="none" w="med" len="med"/>
          </a:ln>
          <a:effectLst/>
        </p:spPr>
        <p:txBody>
          <a:bodyPr lIns="110699" tIns="55349" rIns="110699" bIns="55349"/>
          <a:lstStyle/>
          <a:p>
            <a:pPr>
              <a:spcBef>
                <a:spcPct val="30000"/>
              </a:spcBef>
              <a:defRPr/>
            </a:pPr>
            <a:endParaRPr kumimoji="1" lang="en-US" sz="1400">
              <a:latin typeface="Times New Roman" pitchFamily="18" charset="0"/>
              <a:ea typeface="ヒラギノ角ゴ Pro W3" charset="0"/>
              <a:cs typeface="ヒラギノ角ゴ Pro W3" charset="0"/>
            </a:endParaRPr>
          </a:p>
        </p:txBody>
      </p:sp>
      <p:sp>
        <p:nvSpPr>
          <p:cNvPr id="7" name="Rounded Rectangle 14"/>
          <p:cNvSpPr>
            <a:spLocks noChangeArrowheads="1"/>
          </p:cNvSpPr>
          <p:nvPr userDrawn="1"/>
        </p:nvSpPr>
        <p:spPr bwMode="auto">
          <a:xfrm>
            <a:off x="1052516" y="3068640"/>
            <a:ext cx="2418027" cy="1081087"/>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110699" tIns="55349" rIns="110699" bIns="55349"/>
          <a:lstStyle/>
          <a:p>
            <a:pPr>
              <a:spcBef>
                <a:spcPct val="30000"/>
              </a:spcBef>
            </a:pPr>
            <a:endParaRPr kumimoji="1" lang="en-US" sz="1400">
              <a:latin typeface="Times New Roman" pitchFamily="18" charset="0"/>
            </a:endParaRPr>
          </a:p>
        </p:txBody>
      </p:sp>
      <p:grpSp>
        <p:nvGrpSpPr>
          <p:cNvPr id="10" name="Group 16"/>
          <p:cNvGrpSpPr>
            <a:grpSpLocks/>
          </p:cNvGrpSpPr>
          <p:nvPr userDrawn="1"/>
        </p:nvGrpSpPr>
        <p:grpSpPr bwMode="auto">
          <a:xfrm>
            <a:off x="0" y="1590"/>
            <a:ext cx="9906000" cy="1123951"/>
            <a:chOff x="0" y="2361"/>
            <a:chExt cx="323528" cy="7027039"/>
          </a:xfrm>
        </p:grpSpPr>
        <p:sp>
          <p:nvSpPr>
            <p:cNvPr id="11" name="Rectangle 18"/>
            <p:cNvSpPr/>
            <p:nvPr/>
          </p:nvSpPr>
          <p:spPr bwMode="auto">
            <a:xfrm>
              <a:off x="0" y="2361"/>
              <a:ext cx="323528" cy="1339898"/>
            </a:xfrm>
            <a:prstGeom prst="rect">
              <a:avLst/>
            </a:prstGeom>
            <a:solidFill>
              <a:schemeClr val="bg2">
                <a:lumMod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2" name="Rectangle 19"/>
            <p:cNvSpPr/>
            <p:nvPr/>
          </p:nvSpPr>
          <p:spPr bwMode="auto">
            <a:xfrm>
              <a:off x="0" y="1272786"/>
              <a:ext cx="323528" cy="1339898"/>
            </a:xfrm>
            <a:prstGeom prst="rect">
              <a:avLst/>
            </a:prstGeom>
            <a:solidFill>
              <a:schemeClr val="tx2">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3" name="Rectangle 20"/>
            <p:cNvSpPr/>
            <p:nvPr/>
          </p:nvSpPr>
          <p:spPr bwMode="auto">
            <a:xfrm>
              <a:off x="0" y="2493582"/>
              <a:ext cx="323528" cy="158803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4" name="Rectangle 21"/>
            <p:cNvSpPr/>
            <p:nvPr/>
          </p:nvSpPr>
          <p:spPr bwMode="auto">
            <a:xfrm>
              <a:off x="0" y="4031991"/>
              <a:ext cx="323528" cy="1488779"/>
            </a:xfrm>
            <a:prstGeom prst="rect">
              <a:avLst/>
            </a:prstGeom>
            <a:solidFill>
              <a:schemeClr val="accent2">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5" name="Rectangle 22"/>
            <p:cNvSpPr/>
            <p:nvPr/>
          </p:nvSpPr>
          <p:spPr bwMode="auto">
            <a:xfrm>
              <a:off x="0" y="5441369"/>
              <a:ext cx="323528" cy="1588031"/>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grpSp>
      <p:sp>
        <p:nvSpPr>
          <p:cNvPr id="16" name="TextBox 15"/>
          <p:cNvSpPr txBox="1">
            <a:spLocks noChangeArrowheads="1"/>
          </p:cNvSpPr>
          <p:nvPr userDrawn="1"/>
        </p:nvSpPr>
        <p:spPr bwMode="auto">
          <a:xfrm>
            <a:off x="1129907" y="5300664"/>
            <a:ext cx="2574528" cy="693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7287" tIns="53643" rIns="107287" bIns="53643">
            <a:spAutoFit/>
          </a:bodyPr>
          <a:lstStyle>
            <a:lvl1pPr eaLnBrk="0" hangingPunct="0">
              <a:defRPr sz="2400">
                <a:solidFill>
                  <a:schemeClr val="tx1"/>
                </a:solidFill>
                <a:latin typeface="Arial" pitchFamily="34" charset="0"/>
                <a:ea typeface="ヒラギノ角ゴ Pro W3" pitchFamily="-84" charset="-128"/>
              </a:defRPr>
            </a:lvl1pPr>
            <a:lvl2pPr marL="742950" indent="-285750" eaLnBrk="0" hangingPunct="0">
              <a:defRPr sz="2400">
                <a:solidFill>
                  <a:schemeClr val="tx1"/>
                </a:solidFill>
                <a:latin typeface="Arial" pitchFamily="34" charset="0"/>
                <a:ea typeface="ヒラギノ角ゴ Pro W3" pitchFamily="-84" charset="-128"/>
              </a:defRPr>
            </a:lvl2pPr>
            <a:lvl3pPr marL="1143000" indent="-228600" eaLnBrk="0" hangingPunct="0">
              <a:defRPr sz="2400">
                <a:solidFill>
                  <a:schemeClr val="tx1"/>
                </a:solidFill>
                <a:latin typeface="Arial" pitchFamily="34" charset="0"/>
                <a:ea typeface="ヒラギノ角ゴ Pro W3" pitchFamily="-84" charset="-128"/>
              </a:defRPr>
            </a:lvl3pPr>
            <a:lvl4pPr marL="1600200" indent="-228600" eaLnBrk="0" hangingPunct="0">
              <a:defRPr sz="2400">
                <a:solidFill>
                  <a:schemeClr val="tx1"/>
                </a:solidFill>
                <a:latin typeface="Arial" pitchFamily="34" charset="0"/>
                <a:ea typeface="ヒラギノ角ゴ Pro W3" pitchFamily="-84" charset="-128"/>
              </a:defRPr>
            </a:lvl4pPr>
            <a:lvl5pPr marL="2057400" indent="-228600" eaLnBrk="0" hangingPunct="0">
              <a:defRPr sz="2400">
                <a:solidFill>
                  <a:schemeClr val="tx1"/>
                </a:solidFill>
                <a:latin typeface="Arial" pitchFamily="34" charset="0"/>
                <a:ea typeface="ヒラギノ角ゴ Pro W3" pitchFamily="-84"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84" charset="-128"/>
              </a:defRPr>
            </a:lvl9pPr>
          </a:lstStyle>
          <a:p>
            <a:pPr algn="ctr" eaLnBrk="1" hangingPunct="1"/>
            <a:r>
              <a:rPr lang="ru-RU" sz="1900" b="1">
                <a:solidFill>
                  <a:srgbClr val="1B1E3E"/>
                </a:solidFill>
                <a:latin typeface="Calibri" pitchFamily="34" charset="0"/>
              </a:rPr>
              <a:t>ПРАВИТЕЛЬСТВО </a:t>
            </a:r>
          </a:p>
          <a:p>
            <a:pPr algn="ctr" eaLnBrk="1" hangingPunct="1"/>
            <a:r>
              <a:rPr lang="ru-RU" sz="1900" b="1">
                <a:solidFill>
                  <a:srgbClr val="1B1E3E"/>
                </a:solidFill>
                <a:latin typeface="Calibri" pitchFamily="34" charset="0"/>
              </a:rPr>
              <a:t>ХМАО-ЮГРЫ</a:t>
            </a:r>
          </a:p>
        </p:txBody>
      </p:sp>
      <p:sp>
        <p:nvSpPr>
          <p:cNvPr id="9" name="Title 8"/>
          <p:cNvSpPr>
            <a:spLocks noGrp="1"/>
          </p:cNvSpPr>
          <p:nvPr>
            <p:ph type="title"/>
          </p:nvPr>
        </p:nvSpPr>
        <p:spPr>
          <a:xfrm>
            <a:off x="1130575" y="1268760"/>
            <a:ext cx="8190910" cy="1008112"/>
          </a:xfrm>
        </p:spPr>
        <p:txBody>
          <a:bodyPr>
            <a:noAutofit/>
          </a:bodyPr>
          <a:lstStyle>
            <a:lvl1pPr algn="ctr">
              <a:defRPr sz="4200">
                <a:solidFill>
                  <a:schemeClr val="accent4">
                    <a:lumMod val="50000"/>
                  </a:schemeClr>
                </a:solidFill>
              </a:defRPr>
            </a:lvl1pPr>
          </a:lstStyle>
          <a:p>
            <a:r>
              <a:rPr lang="en-US" smtClean="0"/>
              <a:t>Click to edit Master title style</a:t>
            </a:r>
            <a:endParaRPr lang="en-US" dirty="0"/>
          </a:p>
        </p:txBody>
      </p:sp>
      <p:sp>
        <p:nvSpPr>
          <p:cNvPr id="6" name="Picture Placeholder 5"/>
          <p:cNvSpPr>
            <a:spLocks noGrp="1"/>
          </p:cNvSpPr>
          <p:nvPr>
            <p:ph type="pic" sz="quarter" idx="10"/>
          </p:nvPr>
        </p:nvSpPr>
        <p:spPr>
          <a:xfrm>
            <a:off x="5264283" y="3068641"/>
            <a:ext cx="3823096" cy="2376487"/>
          </a:xfrm>
        </p:spPr>
        <p:txBody>
          <a:bodyPr/>
          <a:lstStyle>
            <a:lvl1pPr marL="0" indent="0">
              <a:buNone/>
              <a:defRPr/>
            </a:lvl1pPr>
          </a:lstStyle>
          <a:p>
            <a:pPr lvl="0"/>
            <a:r>
              <a:rPr lang="en-US" noProof="0" smtClean="0"/>
              <a:t>Drag picture to placeholder or click icon to add</a:t>
            </a:r>
            <a:endParaRPr lang="en-US" noProof="0" dirty="0"/>
          </a:p>
        </p:txBody>
      </p:sp>
      <p:pic>
        <p:nvPicPr>
          <p:cNvPr id="18" name="Picture 5" descr="http://www.off-road74.ru/sport/expedition/ppural/hmsb.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208584" y="2708920"/>
            <a:ext cx="2448272" cy="26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23076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0"/>
          </p:nvPr>
        </p:nvSpPr>
        <p:spPr>
          <a:xfrm>
            <a:off x="741235" y="1989139"/>
            <a:ext cx="8658263" cy="4176167"/>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69077713"/>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График">
    <p:spTree>
      <p:nvGrpSpPr>
        <p:cNvPr id="1" name=""/>
        <p:cNvGrpSpPr/>
        <p:nvPr/>
      </p:nvGrpSpPr>
      <p:grpSpPr>
        <a:xfrm>
          <a:off x="0" y="0"/>
          <a:ext cx="0" cy="0"/>
          <a:chOff x="0" y="0"/>
          <a:chExt cx="0" cy="0"/>
        </a:xfrm>
      </p:grpSpPr>
      <p:sp>
        <p:nvSpPr>
          <p:cNvPr id="5" name="Chart Placeholder 4"/>
          <p:cNvSpPr>
            <a:spLocks noGrp="1"/>
          </p:cNvSpPr>
          <p:nvPr>
            <p:ph type="chart" sz="quarter" idx="11"/>
          </p:nvPr>
        </p:nvSpPr>
        <p:spPr>
          <a:xfrm>
            <a:off x="662120" y="2276476"/>
            <a:ext cx="8737374" cy="3672805"/>
          </a:xfrm>
        </p:spPr>
        <p:txBody>
          <a:bodyPr rtlCol="0">
            <a:normAutofit/>
          </a:bodyPr>
          <a:lstStyle/>
          <a:p>
            <a:pPr lvl="0"/>
            <a:r>
              <a:rPr lang="en-US" noProof="0" smtClean="0"/>
              <a:t>Click icon to add chart</a:t>
            </a:r>
            <a:endParaRPr lang="en-US" noProof="0"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403368514"/>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Фотографи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Picture Placeholder 4"/>
          <p:cNvSpPr>
            <a:spLocks noGrp="1"/>
          </p:cNvSpPr>
          <p:nvPr>
            <p:ph type="pic" sz="quarter" idx="11"/>
          </p:nvPr>
        </p:nvSpPr>
        <p:spPr>
          <a:xfrm>
            <a:off x="584729" y="1773237"/>
            <a:ext cx="3978228" cy="4032027"/>
          </a:xfrm>
        </p:spPr>
        <p:txBody>
          <a:bodyPr rtlCol="0">
            <a:normAutofit/>
          </a:bodyPr>
          <a:lstStyle/>
          <a:p>
            <a:pPr lvl="0"/>
            <a:r>
              <a:rPr lang="en-US" noProof="0" smtClean="0"/>
              <a:t>Drag picture to placeholder or click icon to add</a:t>
            </a:r>
            <a:endParaRPr lang="en-US" noProof="0" dirty="0"/>
          </a:p>
        </p:txBody>
      </p:sp>
      <p:sp>
        <p:nvSpPr>
          <p:cNvPr id="6" name="Picture Placeholder 4"/>
          <p:cNvSpPr>
            <a:spLocks noGrp="1"/>
          </p:cNvSpPr>
          <p:nvPr>
            <p:ph type="pic" sz="quarter" idx="12"/>
          </p:nvPr>
        </p:nvSpPr>
        <p:spPr>
          <a:xfrm>
            <a:off x="5421052" y="1772817"/>
            <a:ext cx="3978228" cy="4032027"/>
          </a:xfrm>
        </p:spPr>
        <p:txBody>
          <a:bodyPr rtlCol="0">
            <a:normAutofit/>
          </a:bodyPr>
          <a:lstStyle/>
          <a:p>
            <a:pPr lvl="0"/>
            <a:r>
              <a:rPr lang="en-US" noProof="0" smtClean="0"/>
              <a:t>Drag picture to placeholder or click icon to add</a:t>
            </a:r>
            <a:endParaRPr lang="en-US" noProof="0" dirty="0"/>
          </a:p>
        </p:txBody>
      </p:sp>
      <p:sp>
        <p:nvSpPr>
          <p:cNvPr id="7" name="Slide Number Placeholder 2"/>
          <p:cNvSpPr>
            <a:spLocks noGrp="1"/>
          </p:cNvSpPr>
          <p:nvPr>
            <p:ph type="sldNum" sz="quarter" idx="13"/>
          </p:nvPr>
        </p:nvSpPr>
        <p:spPr>
          <a:xfrm>
            <a:off x="7099300" y="6356352"/>
            <a:ext cx="2311400" cy="365125"/>
          </a:xfrm>
          <a:prstGeom prst="rect">
            <a:avLst/>
          </a:prstGeom>
        </p:spPr>
        <p:txBody>
          <a:bodyPr vert="horz" wrap="square" lIns="107287" tIns="53643" rIns="107287" bIns="53643" numCol="1" anchor="t" anchorCtr="0" compatLnSpc="1">
            <a:prstTxWarp prst="textNoShape">
              <a:avLst/>
            </a:prstTxWarp>
          </a:bodyPr>
          <a:lstStyle>
            <a:lvl1pPr>
              <a:defRPr>
                <a:cs typeface="Arial" pitchFamily="34" charset="0"/>
              </a:defRPr>
            </a:lvl1pPr>
          </a:lstStyle>
          <a:p>
            <a:fld id="{C2371968-BA92-410F-B4E3-A4151124EF18}" type="slidenum">
              <a:rPr lang="en-US"/>
              <a:pPr/>
              <a:t>‹#›</a:t>
            </a:fld>
            <a:endParaRPr lang="en-US"/>
          </a:p>
        </p:txBody>
      </p:sp>
    </p:spTree>
    <p:extLst>
      <p:ext uri="{BB962C8B-B14F-4D97-AF65-F5344CB8AC3E}">
        <p14:creationId xmlns:p14="http://schemas.microsoft.com/office/powerpoint/2010/main" val="3293012206"/>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Таблица">
    <p:spTree>
      <p:nvGrpSpPr>
        <p:cNvPr id="1" name=""/>
        <p:cNvGrpSpPr/>
        <p:nvPr/>
      </p:nvGrpSpPr>
      <p:grpSpPr>
        <a:xfrm>
          <a:off x="0" y="0"/>
          <a:ext cx="0" cy="0"/>
          <a:chOff x="0" y="0"/>
          <a:chExt cx="0" cy="0"/>
        </a:xfrm>
      </p:grpSpPr>
      <p:sp>
        <p:nvSpPr>
          <p:cNvPr id="2" name="Title 1"/>
          <p:cNvSpPr>
            <a:spLocks noGrp="1"/>
          </p:cNvSpPr>
          <p:nvPr>
            <p:ph type="title"/>
          </p:nvPr>
        </p:nvSpPr>
        <p:spPr>
          <a:xfrm>
            <a:off x="584515" y="260648"/>
            <a:ext cx="7109995" cy="1143000"/>
          </a:xfrm>
        </p:spPr>
        <p:txBody>
          <a:bodyPr/>
          <a:lstStyle/>
          <a:p>
            <a:r>
              <a:rPr lang="en-US" smtClean="0"/>
              <a:t>Click to edit Master title style</a:t>
            </a:r>
            <a:endParaRPr lang="en-US" dirty="0"/>
          </a:p>
        </p:txBody>
      </p:sp>
      <p:sp>
        <p:nvSpPr>
          <p:cNvPr id="4" name="Table Placeholder 3"/>
          <p:cNvSpPr>
            <a:spLocks noGrp="1"/>
          </p:cNvSpPr>
          <p:nvPr>
            <p:ph type="tbl" sz="quarter" idx="10"/>
          </p:nvPr>
        </p:nvSpPr>
        <p:spPr>
          <a:xfrm>
            <a:off x="584729" y="1916115"/>
            <a:ext cx="8813933" cy="4392612"/>
          </a:xfrm>
        </p:spPr>
        <p:txBody>
          <a:bodyPr rtlCol="0">
            <a:normAutofit/>
          </a:bodyPr>
          <a:lstStyle/>
          <a:p>
            <a:pPr lvl="0"/>
            <a:r>
              <a:rPr lang="en-US" noProof="0" smtClean="0"/>
              <a:t>Click icon to add table</a:t>
            </a:r>
            <a:endParaRPr lang="en-US" noProof="0" dirty="0"/>
          </a:p>
        </p:txBody>
      </p:sp>
    </p:spTree>
    <p:extLst>
      <p:ext uri="{BB962C8B-B14F-4D97-AF65-F5344CB8AC3E}">
        <p14:creationId xmlns:p14="http://schemas.microsoft.com/office/powerpoint/2010/main" val="1990664714"/>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Box 20"/>
          <p:cNvSpPr txBox="1">
            <a:spLocks noChangeArrowheads="1"/>
          </p:cNvSpPr>
          <p:nvPr/>
        </p:nvSpPr>
        <p:spPr bwMode="auto">
          <a:xfrm>
            <a:off x="3124862" y="260352"/>
            <a:ext cx="6748463" cy="619125"/>
          </a:xfrm>
          <a:prstGeom prst="rect">
            <a:avLst/>
          </a:prstGeom>
          <a:noFill/>
          <a:ln>
            <a:noFill/>
          </a:ln>
          <a:extLst/>
        </p:spPr>
        <p:txBody>
          <a:bodyPr lIns="0" tIns="0" rIns="0" bIns="0"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endParaRPr lang="ru-RU" sz="1300" b="1" i="1" dirty="0" smtClean="0">
              <a:solidFill>
                <a:srgbClr val="253356"/>
              </a:solidFill>
              <a:latin typeface="Pragmatica"/>
              <a:ea typeface="+mn-ea"/>
              <a:cs typeface="Pragmatica"/>
            </a:endParaRPr>
          </a:p>
        </p:txBody>
      </p:sp>
      <p:sp>
        <p:nvSpPr>
          <p:cNvPr id="1027" name="Title Placeholder 6"/>
          <p:cNvSpPr>
            <a:spLocks noGrp="1"/>
          </p:cNvSpPr>
          <p:nvPr>
            <p:ph type="title"/>
          </p:nvPr>
        </p:nvSpPr>
        <p:spPr bwMode="auto">
          <a:xfrm>
            <a:off x="507343" y="260351"/>
            <a:ext cx="710961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bodyPr>
          <a:lstStyle/>
          <a:p>
            <a:pPr lvl="0"/>
            <a:r>
              <a:rPr lang="ru-RU" smtClean="0"/>
              <a:t>Заголовок</a:t>
            </a:r>
            <a:endParaRPr lang="en-US" smtClean="0"/>
          </a:p>
        </p:txBody>
      </p:sp>
      <p:sp>
        <p:nvSpPr>
          <p:cNvPr id="1028" name="Text Placeholder 7"/>
          <p:cNvSpPr>
            <a:spLocks noGrp="1"/>
          </p:cNvSpPr>
          <p:nvPr>
            <p:ph type="body" idx="1"/>
          </p:nvPr>
        </p:nvSpPr>
        <p:spPr bwMode="auto">
          <a:xfrm>
            <a:off x="507339" y="1700213"/>
            <a:ext cx="8915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029" name="Group 6"/>
          <p:cNvGrpSpPr>
            <a:grpSpLocks/>
          </p:cNvGrpSpPr>
          <p:nvPr userDrawn="1"/>
        </p:nvGrpSpPr>
        <p:grpSpPr bwMode="auto">
          <a:xfrm>
            <a:off x="4" y="1591"/>
            <a:ext cx="271727" cy="6856410"/>
            <a:chOff x="0" y="2361"/>
            <a:chExt cx="323528" cy="7027039"/>
          </a:xfrm>
        </p:grpSpPr>
        <p:sp>
          <p:nvSpPr>
            <p:cNvPr id="8" name="Rectangle 7"/>
            <p:cNvSpPr/>
            <p:nvPr/>
          </p:nvSpPr>
          <p:spPr bwMode="auto">
            <a:xfrm>
              <a:off x="0" y="2361"/>
              <a:ext cx="323528" cy="1340622"/>
            </a:xfrm>
            <a:prstGeom prst="rect">
              <a:avLst/>
            </a:prstGeom>
            <a:solidFill>
              <a:schemeClr val="bg2">
                <a:lumMod val="2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9" name="Rectangle 8"/>
            <p:cNvSpPr/>
            <p:nvPr/>
          </p:nvSpPr>
          <p:spPr bwMode="auto">
            <a:xfrm>
              <a:off x="0" y="1269217"/>
              <a:ext cx="323528" cy="1340622"/>
            </a:xfrm>
            <a:prstGeom prst="rect">
              <a:avLst/>
            </a:prstGeom>
            <a:solidFill>
              <a:schemeClr val="tx2">
                <a:lumMod val="75000"/>
              </a:schemeClr>
            </a:solidFill>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0" name="Rectangle 9"/>
            <p:cNvSpPr/>
            <p:nvPr/>
          </p:nvSpPr>
          <p:spPr bwMode="auto">
            <a:xfrm>
              <a:off x="0" y="2492774"/>
              <a:ext cx="323528" cy="1584371"/>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1" name="Rectangle 10"/>
            <p:cNvSpPr/>
            <p:nvPr/>
          </p:nvSpPr>
          <p:spPr bwMode="auto">
            <a:xfrm>
              <a:off x="0" y="4032244"/>
              <a:ext cx="323528" cy="1484947"/>
            </a:xfrm>
            <a:prstGeom prst="rect">
              <a:avLst/>
            </a:prstGeom>
            <a:solidFill>
              <a:schemeClr val="accent2">
                <a:lumMod val="75000"/>
              </a:schemeClr>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sp>
          <p:nvSpPr>
            <p:cNvPr id="12" name="Rectangle 11"/>
            <p:cNvSpPr/>
            <p:nvPr/>
          </p:nvSpPr>
          <p:spPr bwMode="auto">
            <a:xfrm>
              <a:off x="0" y="5445029"/>
              <a:ext cx="323528" cy="1584371"/>
            </a:xfrm>
            <a:prstGeom prst="rect">
              <a:avLst/>
            </a:prstGeom>
            <a:solidFill>
              <a:schemeClr val="accent5">
                <a:lumMod val="75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94348" tIns="47174" rIns="94348" bIns="47174"/>
            <a:lstStyle/>
            <a:p>
              <a:pPr>
                <a:spcBef>
                  <a:spcPct val="30000"/>
                </a:spcBef>
                <a:defRPr/>
              </a:pPr>
              <a:endParaRPr kumimoji="1" lang="en-US" sz="1400">
                <a:solidFill>
                  <a:schemeClr val="tx1"/>
                </a:solidFill>
                <a:latin typeface="Times New Roman" pitchFamily="18" charset="0"/>
              </a:endParaRPr>
            </a:p>
          </p:txBody>
        </p:sp>
      </p:grpSp>
      <p:pic>
        <p:nvPicPr>
          <p:cNvPr id="14" name="Picture 5" descr="http://www.off-road74.ru/sport/expedition/ppural/hmsb.gif"/>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409384" y="116632"/>
            <a:ext cx="1084656" cy="115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67" r:id="rId4"/>
    <p:sldLayoutId id="2147483868" r:id="rId5"/>
    <p:sldLayoutId id="2147483873" r:id="rId6"/>
    <p:sldLayoutId id="2147483869" r:id="rId7"/>
  </p:sldLayoutIdLst>
  <p:transition spd="slow" advClick="0"/>
  <p:timing>
    <p:tnLst>
      <p:par>
        <p:cTn id="1" dur="indefinite" restart="never" nodeType="tmRoot"/>
      </p:par>
    </p:tnLst>
  </p:timing>
  <p:hf hdr="0" ftr="0" dt="0"/>
  <p:txStyles>
    <p:titleStyle>
      <a:lvl1pPr algn="l" rtl="0" eaLnBrk="0" fontAlgn="base" hangingPunct="0">
        <a:spcBef>
          <a:spcPct val="0"/>
        </a:spcBef>
        <a:spcAft>
          <a:spcPct val="0"/>
        </a:spcAft>
        <a:defRPr sz="3300">
          <a:solidFill>
            <a:srgbClr val="253356"/>
          </a:solidFill>
          <a:latin typeface="Pragmatica"/>
          <a:ea typeface="ヒラギノ角ゴ Pro W3" charset="0"/>
          <a:cs typeface="Pragmatica"/>
        </a:defRPr>
      </a:lvl1pPr>
      <a:lvl2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2pPr>
      <a:lvl3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3pPr>
      <a:lvl4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4pPr>
      <a:lvl5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5pPr>
      <a:lvl6pPr marL="536433"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6pPr>
      <a:lvl7pPr marL="1072866"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7pPr>
      <a:lvl8pPr marL="1609298"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8pPr>
      <a:lvl9pPr marL="2145731"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9pPr>
    </p:titleStyle>
    <p:bodyStyle>
      <a:lvl1pPr marL="402325" indent="-402325" algn="l" rtl="0" eaLnBrk="0" fontAlgn="base" hangingPunct="0">
        <a:spcBef>
          <a:spcPct val="20000"/>
        </a:spcBef>
        <a:spcAft>
          <a:spcPct val="0"/>
        </a:spcAft>
        <a:buChar char="•"/>
        <a:defRPr sz="3300">
          <a:solidFill>
            <a:srgbClr val="253356"/>
          </a:solidFill>
          <a:latin typeface="Pragmatica"/>
          <a:ea typeface="ヒラギノ角ゴ Pro W3" charset="0"/>
          <a:cs typeface="Pragmatica"/>
        </a:defRPr>
      </a:lvl1pPr>
      <a:lvl2pPr marL="871703" indent="-335270" algn="l" rtl="0" eaLnBrk="0" fontAlgn="base" hangingPunct="0">
        <a:spcBef>
          <a:spcPct val="20000"/>
        </a:spcBef>
        <a:spcAft>
          <a:spcPct val="0"/>
        </a:spcAft>
        <a:buChar char="–"/>
        <a:defRPr sz="2800">
          <a:solidFill>
            <a:srgbClr val="253356"/>
          </a:solidFill>
          <a:latin typeface="Pragmatica"/>
          <a:ea typeface="ヒラギノ角ゴ Pro W3" charset="0"/>
          <a:cs typeface="Pragmatica"/>
        </a:defRPr>
      </a:lvl2pPr>
      <a:lvl3pPr marL="1341082" indent="-268216" algn="l" rtl="0" eaLnBrk="0" fontAlgn="base" hangingPunct="0">
        <a:spcBef>
          <a:spcPct val="20000"/>
        </a:spcBef>
        <a:spcAft>
          <a:spcPct val="0"/>
        </a:spcAft>
        <a:buChar char="•"/>
        <a:defRPr sz="2300">
          <a:solidFill>
            <a:srgbClr val="253356"/>
          </a:solidFill>
          <a:latin typeface="Pragmatica"/>
          <a:ea typeface="ヒラギノ角ゴ Pro W3" charset="0"/>
          <a:cs typeface="Pragmatica"/>
        </a:defRPr>
      </a:lvl3pPr>
      <a:lvl4pPr marL="1877515"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4pPr>
      <a:lvl5pPr marL="2413947"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5pPr>
      <a:lvl6pPr marL="2950380" indent="-268216" algn="l" rtl="0" eaLnBrk="1" fontAlgn="base" hangingPunct="1">
        <a:spcBef>
          <a:spcPct val="20000"/>
        </a:spcBef>
        <a:spcAft>
          <a:spcPct val="0"/>
        </a:spcAft>
        <a:buChar char="»"/>
        <a:defRPr sz="2300">
          <a:solidFill>
            <a:schemeClr val="accent2"/>
          </a:solidFill>
          <a:latin typeface="+mn-lt"/>
        </a:defRPr>
      </a:lvl6pPr>
      <a:lvl7pPr marL="3486813" indent="-268216" algn="l" rtl="0" eaLnBrk="1" fontAlgn="base" hangingPunct="1">
        <a:spcBef>
          <a:spcPct val="20000"/>
        </a:spcBef>
        <a:spcAft>
          <a:spcPct val="0"/>
        </a:spcAft>
        <a:buChar char="»"/>
        <a:defRPr sz="2300">
          <a:solidFill>
            <a:schemeClr val="accent2"/>
          </a:solidFill>
          <a:latin typeface="+mn-lt"/>
        </a:defRPr>
      </a:lvl7pPr>
      <a:lvl8pPr marL="4023246" indent="-268216" algn="l" rtl="0" eaLnBrk="1" fontAlgn="base" hangingPunct="1">
        <a:spcBef>
          <a:spcPct val="20000"/>
        </a:spcBef>
        <a:spcAft>
          <a:spcPct val="0"/>
        </a:spcAft>
        <a:buChar char="»"/>
        <a:defRPr sz="2300">
          <a:solidFill>
            <a:schemeClr val="accent2"/>
          </a:solidFill>
          <a:latin typeface="+mn-lt"/>
        </a:defRPr>
      </a:lvl8pPr>
      <a:lvl9pPr marL="4559678" indent="-268216" algn="l" rtl="0" eaLnBrk="1" fontAlgn="base" hangingPunct="1">
        <a:spcBef>
          <a:spcPct val="20000"/>
        </a:spcBef>
        <a:spcAft>
          <a:spcPct val="0"/>
        </a:spcAft>
        <a:buChar char="»"/>
        <a:defRPr sz="2300">
          <a:solidFill>
            <a:schemeClr val="accent2"/>
          </a:solidFill>
          <a:latin typeface="+mn-lt"/>
        </a:defRPr>
      </a:lvl9pPr>
    </p:bodyStyle>
    <p:otherStyle>
      <a:defPPr>
        <a:defRPr lang="ru-RU"/>
      </a:defPPr>
      <a:lvl1pPr marL="0" algn="l" defTabSz="1072866" rtl="0" eaLnBrk="1" latinLnBrk="0" hangingPunct="1">
        <a:defRPr sz="2100" kern="1200">
          <a:solidFill>
            <a:schemeClr val="tx1"/>
          </a:solidFill>
          <a:latin typeface="+mn-lt"/>
          <a:ea typeface="+mn-ea"/>
          <a:cs typeface="+mn-cs"/>
        </a:defRPr>
      </a:lvl1pPr>
      <a:lvl2pPr marL="536433" algn="l" defTabSz="1072866" rtl="0" eaLnBrk="1" latinLnBrk="0" hangingPunct="1">
        <a:defRPr sz="2100" kern="1200">
          <a:solidFill>
            <a:schemeClr val="tx1"/>
          </a:solidFill>
          <a:latin typeface="+mn-lt"/>
          <a:ea typeface="+mn-ea"/>
          <a:cs typeface="+mn-cs"/>
        </a:defRPr>
      </a:lvl2pPr>
      <a:lvl3pPr marL="1072866" algn="l" defTabSz="1072866" rtl="0" eaLnBrk="1" latinLnBrk="0" hangingPunct="1">
        <a:defRPr sz="2100" kern="1200">
          <a:solidFill>
            <a:schemeClr val="tx1"/>
          </a:solidFill>
          <a:latin typeface="+mn-lt"/>
          <a:ea typeface="+mn-ea"/>
          <a:cs typeface="+mn-cs"/>
        </a:defRPr>
      </a:lvl3pPr>
      <a:lvl4pPr marL="1609298" algn="l" defTabSz="1072866" rtl="0" eaLnBrk="1" latinLnBrk="0" hangingPunct="1">
        <a:defRPr sz="2100" kern="1200">
          <a:solidFill>
            <a:schemeClr val="tx1"/>
          </a:solidFill>
          <a:latin typeface="+mn-lt"/>
          <a:ea typeface="+mn-ea"/>
          <a:cs typeface="+mn-cs"/>
        </a:defRPr>
      </a:lvl4pPr>
      <a:lvl5pPr marL="2145731" algn="l" defTabSz="1072866" rtl="0" eaLnBrk="1" latinLnBrk="0" hangingPunct="1">
        <a:defRPr sz="2100" kern="1200">
          <a:solidFill>
            <a:schemeClr val="tx1"/>
          </a:solidFill>
          <a:latin typeface="+mn-lt"/>
          <a:ea typeface="+mn-ea"/>
          <a:cs typeface="+mn-cs"/>
        </a:defRPr>
      </a:lvl5pPr>
      <a:lvl6pPr marL="2682164" algn="l" defTabSz="1072866" rtl="0" eaLnBrk="1" latinLnBrk="0" hangingPunct="1">
        <a:defRPr sz="2100" kern="1200">
          <a:solidFill>
            <a:schemeClr val="tx1"/>
          </a:solidFill>
          <a:latin typeface="+mn-lt"/>
          <a:ea typeface="+mn-ea"/>
          <a:cs typeface="+mn-cs"/>
        </a:defRPr>
      </a:lvl6pPr>
      <a:lvl7pPr marL="3218597" algn="l" defTabSz="1072866" rtl="0" eaLnBrk="1" latinLnBrk="0" hangingPunct="1">
        <a:defRPr sz="2100" kern="1200">
          <a:solidFill>
            <a:schemeClr val="tx1"/>
          </a:solidFill>
          <a:latin typeface="+mn-lt"/>
          <a:ea typeface="+mn-ea"/>
          <a:cs typeface="+mn-cs"/>
        </a:defRPr>
      </a:lvl7pPr>
      <a:lvl8pPr marL="3755029" algn="l" defTabSz="1072866" rtl="0" eaLnBrk="1" latinLnBrk="0" hangingPunct="1">
        <a:defRPr sz="2100" kern="1200">
          <a:solidFill>
            <a:schemeClr val="tx1"/>
          </a:solidFill>
          <a:latin typeface="+mn-lt"/>
          <a:ea typeface="+mn-ea"/>
          <a:cs typeface="+mn-cs"/>
        </a:defRPr>
      </a:lvl8pPr>
      <a:lvl9pPr marL="4291462" algn="l" defTabSz="107286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4.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428497" y="4077072"/>
            <a:ext cx="8916991" cy="2016224"/>
          </a:xfrm>
        </p:spPr>
        <p:txBody>
          <a:bodyPr/>
          <a:lstStyle/>
          <a:p>
            <a:r>
              <a:rPr lang="en-US" sz="3600" dirty="0">
                <a:solidFill>
                  <a:srgbClr val="253356"/>
                </a:solidFill>
                <a:latin typeface="Pragmatica" pitchFamily="-84" charset="0"/>
                <a:ea typeface="ヒラギノ角ゴ Pro W3" pitchFamily="-84" charset="-128"/>
              </a:rPr>
              <a:t>Creation of a pilot cluster for the effective APG and the low-pressure gas usage in the </a:t>
            </a:r>
            <a:r>
              <a:rPr lang="en-US" sz="3600" dirty="0" err="1">
                <a:solidFill>
                  <a:srgbClr val="253356"/>
                </a:solidFill>
                <a:latin typeface="Pragmatica" pitchFamily="-84" charset="0"/>
                <a:ea typeface="ヒラギノ角ゴ Pro W3" pitchFamily="-84" charset="-128"/>
              </a:rPr>
              <a:t>Khanty-Mansiysk</a:t>
            </a:r>
            <a:r>
              <a:rPr lang="en-US" sz="3600" dirty="0">
                <a:solidFill>
                  <a:srgbClr val="253356"/>
                </a:solidFill>
                <a:latin typeface="Pragmatica" pitchFamily="-84" charset="0"/>
                <a:ea typeface="ヒラギノ角ゴ Pro W3" pitchFamily="-84" charset="-128"/>
              </a:rPr>
              <a:t> Autonomous </a:t>
            </a:r>
            <a:r>
              <a:rPr lang="en-US" sz="3600" dirty="0" err="1">
                <a:solidFill>
                  <a:srgbClr val="253356"/>
                </a:solidFill>
                <a:latin typeface="Pragmatica" pitchFamily="-84" charset="0"/>
                <a:ea typeface="ヒラギノ角ゴ Pro W3" pitchFamily="-84" charset="-128"/>
              </a:rPr>
              <a:t>Okrug</a:t>
            </a:r>
            <a:r>
              <a:rPr lang="en-US" sz="3600" dirty="0">
                <a:solidFill>
                  <a:srgbClr val="253356"/>
                </a:solidFill>
                <a:latin typeface="Pragmatica" pitchFamily="-84" charset="0"/>
                <a:ea typeface="ヒラギノ角ゴ Pro W3" pitchFamily="-84" charset="-128"/>
              </a:rPr>
              <a:t> - </a:t>
            </a:r>
            <a:r>
              <a:rPr lang="en-US" sz="3600" dirty="0" err="1">
                <a:solidFill>
                  <a:srgbClr val="253356"/>
                </a:solidFill>
                <a:latin typeface="Pragmatica" pitchFamily="-84" charset="0"/>
                <a:ea typeface="ヒラギノ角ゴ Pro W3" pitchFamily="-84" charset="-128"/>
              </a:rPr>
              <a:t>Yugra</a:t>
            </a:r>
            <a:endParaRPr lang="ru-RU" sz="3600" dirty="0">
              <a:solidFill>
                <a:srgbClr val="253356"/>
              </a:solidFill>
              <a:latin typeface="Pragmatica" pitchFamily="-84" charset="0"/>
              <a:ea typeface="ヒラギノ角ゴ Pro W3" pitchFamily="-84" charset="-128"/>
            </a:endParaRPr>
          </a:p>
        </p:txBody>
      </p:sp>
      <p:sp>
        <p:nvSpPr>
          <p:cNvPr id="3" name="Title 1"/>
          <p:cNvSpPr txBox="1">
            <a:spLocks/>
          </p:cNvSpPr>
          <p:nvPr/>
        </p:nvSpPr>
        <p:spPr bwMode="auto">
          <a:xfrm>
            <a:off x="2777844" y="6309320"/>
            <a:ext cx="4350312" cy="443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ctr" anchorCtr="0" compatLnSpc="1">
            <a:prstTxWarp prst="textNoShape">
              <a:avLst/>
            </a:prstTxWarp>
            <a:noAutofit/>
          </a:bodyPr>
          <a:lstStyle>
            <a:lvl1pPr algn="ctr" rtl="0" eaLnBrk="0" fontAlgn="base" hangingPunct="0">
              <a:spcBef>
                <a:spcPct val="0"/>
              </a:spcBef>
              <a:spcAft>
                <a:spcPct val="0"/>
              </a:spcAft>
              <a:defRPr sz="4200">
                <a:solidFill>
                  <a:schemeClr val="accent4">
                    <a:lumMod val="50000"/>
                  </a:schemeClr>
                </a:solidFill>
                <a:latin typeface="Pragmatica"/>
                <a:ea typeface="ヒラギノ角ゴ Pro W3" charset="0"/>
                <a:cs typeface="Pragmatica"/>
              </a:defRPr>
            </a:lvl1pPr>
            <a:lvl2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2pPr>
            <a:lvl3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3pPr>
            <a:lvl4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4pPr>
            <a:lvl5pPr algn="l" rtl="0" eaLnBrk="0" fontAlgn="base" hangingPunct="0">
              <a:spcBef>
                <a:spcPct val="0"/>
              </a:spcBef>
              <a:spcAft>
                <a:spcPct val="0"/>
              </a:spcAft>
              <a:defRPr sz="3300">
                <a:solidFill>
                  <a:srgbClr val="253356"/>
                </a:solidFill>
                <a:effectLst>
                  <a:outerShdw blurRad="38100" dist="38100" dir="2700000" algn="tl">
                    <a:srgbClr val="000000"/>
                  </a:outerShdw>
                </a:effectLst>
                <a:latin typeface="Pragmatica" charset="0"/>
                <a:ea typeface="ヒラギノ角ゴ Pro W3" charset="0"/>
              </a:defRPr>
            </a:lvl5pPr>
            <a:lvl6pPr marL="536433"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6pPr>
            <a:lvl7pPr marL="1072866"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7pPr>
            <a:lvl8pPr marL="1609298"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8pPr>
            <a:lvl9pPr marL="2145731" algn="ctr" rtl="0" eaLnBrk="1" fontAlgn="base" hangingPunct="1">
              <a:spcBef>
                <a:spcPct val="0"/>
              </a:spcBef>
              <a:spcAft>
                <a:spcPct val="0"/>
              </a:spcAft>
              <a:defRPr sz="4700">
                <a:solidFill>
                  <a:schemeClr val="accent2"/>
                </a:solidFill>
                <a:effectLst>
                  <a:outerShdw blurRad="38100" dist="38100" dir="2700000" algn="tl">
                    <a:srgbClr val="000000"/>
                  </a:outerShdw>
                </a:effectLst>
                <a:latin typeface="Arial" charset="0"/>
              </a:defRPr>
            </a:lvl9pPr>
          </a:lstStyle>
          <a:p>
            <a:r>
              <a:rPr lang="en-US" sz="1400" dirty="0" smtClean="0">
                <a:solidFill>
                  <a:srgbClr val="253356"/>
                </a:solidFill>
                <a:latin typeface="Pragmatica" pitchFamily="-84" charset="0"/>
                <a:ea typeface="ヒラギノ角ゴ Pro W3" pitchFamily="-84" charset="-128"/>
              </a:rPr>
              <a:t>Vienna, October</a:t>
            </a:r>
            <a:r>
              <a:rPr lang="ru-RU" sz="1400" dirty="0" smtClean="0">
                <a:solidFill>
                  <a:srgbClr val="253356"/>
                </a:solidFill>
                <a:latin typeface="Pragmatica" pitchFamily="-84" charset="0"/>
                <a:ea typeface="ヒラギノ角ゴ Pro W3" pitchFamily="-84" charset="-128"/>
              </a:rPr>
              <a:t> 2013</a:t>
            </a:r>
            <a:endParaRPr lang="en-US" sz="1400" dirty="0" smtClean="0">
              <a:solidFill>
                <a:srgbClr val="253356"/>
              </a:solidFill>
              <a:latin typeface="Pragmatica" pitchFamily="-84" charset="0"/>
              <a:ea typeface="ヒラギノ角ゴ Pro W3" pitchFamily="-84" charset="-128"/>
            </a:endParaRPr>
          </a:p>
        </p:txBody>
      </p:sp>
    </p:spTree>
  </p:cSld>
  <p:clrMapOvr>
    <a:masterClrMapping/>
  </p:clrMapOvr>
  <p:transition spd="slow"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sz="2800" dirty="0" smtClean="0">
                <a:latin typeface="Pragmatica" pitchFamily="-84" charset="0"/>
                <a:ea typeface="ヒラギノ角ゴ Pro W3" pitchFamily="-84" charset="-128"/>
              </a:rPr>
              <a:t>Why enterprises need the cluster</a:t>
            </a:r>
            <a:r>
              <a:rPr lang="ru-RU" sz="2800" dirty="0" smtClean="0">
                <a:latin typeface="Pragmatica" pitchFamily="-84" charset="0"/>
                <a:ea typeface="ヒラギノ角ゴ Pro W3" pitchFamily="-84" charset="-128"/>
              </a:rPr>
              <a:t>:</a:t>
            </a:r>
            <a:endParaRPr lang="ru-RU" sz="2800" dirty="0">
              <a:latin typeface="Pragmatica" pitchFamily="-84" charset="0"/>
              <a:ea typeface="ヒラギノ角ゴ Pro W3" pitchFamily="-84" charset="-128"/>
            </a:endParaRPr>
          </a:p>
        </p:txBody>
      </p:sp>
      <p:sp>
        <p:nvSpPr>
          <p:cNvPr id="3" name="Объект 2"/>
          <p:cNvSpPr>
            <a:spLocks noGrp="1"/>
          </p:cNvSpPr>
          <p:nvPr>
            <p:ph sz="quarter" idx="10"/>
          </p:nvPr>
        </p:nvSpPr>
        <p:spPr/>
        <p:txBody>
          <a:bodyPr/>
          <a:lstStyle/>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Quick and cheap access to information, technological, consultation and analytical resources unavailable for the enterprise</a:t>
            </a:r>
            <a:endParaRPr lang="ru-RU" sz="2000" dirty="0" smtClean="0">
              <a:latin typeface="Pragmatica" pitchFamily="-84" charset="0"/>
              <a:ea typeface="ヒラギノ角ゴ Pro W3" pitchFamily="-84" charset="-128"/>
            </a:endParaRPr>
          </a:p>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Increase of own competencies</a:t>
            </a:r>
            <a:endParaRPr lang="ru-RU" sz="2000" dirty="0">
              <a:latin typeface="Pragmatica" pitchFamily="-84" charset="0"/>
              <a:ea typeface="ヒラギノ角ゴ Pro W3" pitchFamily="-84" charset="-128"/>
            </a:endParaRPr>
          </a:p>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Easy absorption of innovations</a:t>
            </a:r>
            <a:endParaRPr lang="ru-RU" sz="2000" dirty="0" smtClean="0">
              <a:latin typeface="Pragmatica" pitchFamily="-84" charset="0"/>
              <a:ea typeface="ヒラギノ角ゴ Pro W3" pitchFamily="-84" charset="-128"/>
            </a:endParaRPr>
          </a:p>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Possibility to test innovative technologies and latest developments</a:t>
            </a:r>
            <a:endParaRPr lang="ru-RU" sz="2000" dirty="0">
              <a:latin typeface="Pragmatica" pitchFamily="-84" charset="0"/>
              <a:ea typeface="ヒラギノ角ゴ Pro W3" pitchFamily="-84" charset="-128"/>
            </a:endParaRPr>
          </a:p>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Cost decrease on the basis of implementation of cooperation projects</a:t>
            </a:r>
            <a:endParaRPr lang="ru-RU" sz="2000" dirty="0">
              <a:latin typeface="Pragmatica" pitchFamily="-84" charset="0"/>
              <a:ea typeface="ヒラギノ角ゴ Pro W3" pitchFamily="-84" charset="-128"/>
            </a:endParaRPr>
          </a:p>
          <a:p>
            <a:pPr marL="342900" indent="-342900" algn="just">
              <a:spcBef>
                <a:spcPts val="600"/>
              </a:spcBef>
              <a:buFont typeface="+mj-lt"/>
              <a:buAutoNum type="arabicPeriod"/>
            </a:pPr>
            <a:r>
              <a:rPr lang="en-US" sz="2000" dirty="0" smtClean="0">
                <a:latin typeface="Pragmatica" pitchFamily="-84" charset="0"/>
                <a:ea typeface="ヒラギノ角ゴ Pro W3" pitchFamily="-84" charset="-128"/>
              </a:rPr>
              <a:t>Integration into the regional business environment and increase of entrepreneurial activity</a:t>
            </a:r>
            <a:endParaRPr lang="ru-RU" dirty="0"/>
          </a:p>
        </p:txBody>
      </p:sp>
    </p:spTree>
    <p:extLst>
      <p:ext uri="{BB962C8B-B14F-4D97-AF65-F5344CB8AC3E}">
        <p14:creationId xmlns:p14="http://schemas.microsoft.com/office/powerpoint/2010/main" val="628313643"/>
      </p:ext>
    </p:extLst>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088904" y="2305675"/>
            <a:ext cx="5532325" cy="2592288"/>
          </a:xfrm>
        </p:spPr>
        <p:txBody>
          <a:bodyPr/>
          <a:lstStyle/>
          <a:p>
            <a:r>
              <a:rPr lang="en-US" sz="4400" dirty="0" smtClean="0"/>
              <a:t>Thanks for your attention</a:t>
            </a:r>
            <a:r>
              <a:rPr lang="ru-RU" sz="4400" dirty="0" smtClean="0"/>
              <a:t>!</a:t>
            </a:r>
            <a:endParaRPr lang="ru-RU" sz="4400" dirty="0"/>
          </a:p>
        </p:txBody>
      </p:sp>
    </p:spTree>
    <p:extLst>
      <p:ext uri="{BB962C8B-B14F-4D97-AF65-F5344CB8AC3E}">
        <p14:creationId xmlns:p14="http://schemas.microsoft.com/office/powerpoint/2010/main" val="883363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0"/>
            <a:ext cx="7974049" cy="1440457"/>
          </a:xfrm>
        </p:spPr>
        <p:txBody>
          <a:bodyPr/>
          <a:lstStyle/>
          <a:p>
            <a:r>
              <a:rPr lang="en-US" sz="2800" dirty="0" smtClean="0">
                <a:latin typeface="Pragmatica" pitchFamily="-84" charset="0"/>
                <a:ea typeface="ヒラギノ角ゴ Pro W3" pitchFamily="-84" charset="-128"/>
              </a:rPr>
              <a:t>Conditions of the resource base and </a:t>
            </a:r>
            <a:r>
              <a:rPr lang="en-US" sz="2800" dirty="0" err="1" smtClean="0">
                <a:latin typeface="Pragmatica" pitchFamily="-84" charset="0"/>
                <a:ea typeface="ヒラギノ角ゴ Pro W3" pitchFamily="-84" charset="-128"/>
              </a:rPr>
              <a:t>APG</a:t>
            </a:r>
            <a:r>
              <a:rPr lang="ru-RU" sz="2800" dirty="0" smtClean="0">
                <a:latin typeface="Pragmatica" pitchFamily="-84" charset="0"/>
                <a:ea typeface="ヒラギノ角ゴ Pro W3" pitchFamily="-84" charset="-128"/>
              </a:rPr>
              <a:t> </a:t>
            </a:r>
            <a:r>
              <a:rPr lang="en-US" sz="2800" dirty="0" smtClean="0">
                <a:latin typeface="Pragmatica" pitchFamily="-84" charset="0"/>
                <a:ea typeface="ヒラギノ角ゴ Pro W3" pitchFamily="-84" charset="-128"/>
              </a:rPr>
              <a:t>usage level in the Russian Federation broken down by Federal Districts in</a:t>
            </a:r>
            <a:r>
              <a:rPr lang="ru-RU" sz="2800" dirty="0" smtClean="0">
                <a:latin typeface="Pragmatica" pitchFamily="-84" charset="0"/>
                <a:ea typeface="ヒラギノ角ゴ Pro W3" pitchFamily="-84" charset="-128"/>
              </a:rPr>
              <a:t> 2012*:</a:t>
            </a:r>
            <a:endParaRPr lang="en-US" sz="2800" dirty="0">
              <a:latin typeface="Pragmatica" pitchFamily="-84" charset="0"/>
              <a:ea typeface="ヒラギノ角ゴ Pro W3" pitchFamily="-84" charset="-128"/>
            </a:endParaRPr>
          </a:p>
        </p:txBody>
      </p:sp>
      <p:sp>
        <p:nvSpPr>
          <p:cNvPr id="10242" name="Content Placeholder 2"/>
          <p:cNvSpPr>
            <a:spLocks noGrp="1"/>
          </p:cNvSpPr>
          <p:nvPr>
            <p:ph sz="quarter" idx="10"/>
          </p:nvPr>
        </p:nvSpPr>
        <p:spPr>
          <a:xfrm>
            <a:off x="560512" y="2204864"/>
            <a:ext cx="4392488" cy="3744416"/>
          </a:xfrm>
        </p:spPr>
        <p:txBody>
          <a:bodyPr/>
          <a:lstStyle/>
          <a:p>
            <a:pPr marL="0" indent="0" algn="just">
              <a:spcBef>
                <a:spcPts val="600"/>
              </a:spcBef>
              <a:buNone/>
            </a:pPr>
            <a:r>
              <a:rPr lang="en-US" sz="1600" b="1" dirty="0" err="1" smtClean="0">
                <a:latin typeface="Pragmatica" pitchFamily="-84" charset="0"/>
                <a:ea typeface="ヒラギノ角ゴ Pro W3" pitchFamily="-84" charset="-128"/>
              </a:rPr>
              <a:t>Khanty-Mansiysk</a:t>
            </a:r>
            <a:r>
              <a:rPr lang="en-US" sz="1600" b="1" dirty="0" smtClean="0">
                <a:latin typeface="Pragmatica" pitchFamily="-84" charset="0"/>
                <a:ea typeface="ヒラギノ角ゴ Pro W3" pitchFamily="-84" charset="-128"/>
              </a:rPr>
              <a:t> Autonomous </a:t>
            </a:r>
            <a:r>
              <a:rPr lang="en-US" sz="1600" b="1" dirty="0" err="1" smtClean="0">
                <a:latin typeface="Pragmatica" pitchFamily="-84" charset="0"/>
                <a:ea typeface="ヒラギノ角ゴ Pro W3" pitchFamily="-84" charset="-128"/>
              </a:rPr>
              <a:t>Okrug</a:t>
            </a:r>
            <a:r>
              <a:rPr lang="en-US" sz="1600" b="1" dirty="0" smtClean="0">
                <a:latin typeface="Pragmatica" pitchFamily="-84" charset="0"/>
                <a:ea typeface="ヒラギノ角ゴ Pro W3" pitchFamily="-84" charset="-128"/>
              </a:rPr>
              <a:t> – </a:t>
            </a:r>
            <a:r>
              <a:rPr lang="en-US" sz="1600" b="1" dirty="0" err="1" smtClean="0">
                <a:latin typeface="Pragmatica" pitchFamily="-84" charset="0"/>
                <a:ea typeface="ヒラギノ角ゴ Pro W3" pitchFamily="-84" charset="-128"/>
              </a:rPr>
              <a:t>Yugra</a:t>
            </a:r>
            <a:r>
              <a:rPr lang="en-US" sz="1600" dirty="0" smtClean="0">
                <a:latin typeface="Pragmatica" pitchFamily="-84" charset="0"/>
                <a:ea typeface="ヒラギノ角ゴ Pro W3" pitchFamily="-84" charset="-128"/>
              </a:rPr>
              <a:t> is a leader among federal subjects of the Russian Federation in </a:t>
            </a:r>
            <a:r>
              <a:rPr lang="en-US" sz="1600" dirty="0" err="1" smtClean="0">
                <a:latin typeface="Pragmatica" pitchFamily="-84" charset="0"/>
                <a:ea typeface="ヒラギノ角ゴ Pro W3" pitchFamily="-84" charset="-128"/>
              </a:rPr>
              <a:t>APG</a:t>
            </a:r>
            <a:r>
              <a:rPr lang="en-US" sz="1600" dirty="0" smtClean="0">
                <a:latin typeface="Pragmatica" pitchFamily="-84" charset="0"/>
                <a:ea typeface="ヒラギノ角ゴ Pro W3" pitchFamily="-84" charset="-128"/>
              </a:rPr>
              <a:t> resource volumes which constitute about</a:t>
            </a:r>
            <a:r>
              <a:rPr lang="ru-RU" sz="1600" dirty="0" smtClean="0">
                <a:latin typeface="Pragmatica" pitchFamily="-84" charset="0"/>
                <a:ea typeface="ヒラギノ角ゴ Pro W3" pitchFamily="-84" charset="-128"/>
              </a:rPr>
              <a:t> 79% </a:t>
            </a:r>
            <a:r>
              <a:rPr lang="en-US" sz="1600" dirty="0" smtClean="0">
                <a:latin typeface="Pragmatica" pitchFamily="-84" charset="0"/>
                <a:ea typeface="ヒラギノ角ゴ Pro W3" pitchFamily="-84" charset="-128"/>
              </a:rPr>
              <a:t>of the total volume of Russian</a:t>
            </a:r>
            <a:r>
              <a:rPr lang="ru-RU" sz="1600" dirty="0" smtClean="0">
                <a:latin typeface="Pragmatica" pitchFamily="-84" charset="0"/>
                <a:ea typeface="ヒラギノ角ゴ Pro W3" pitchFamily="-84" charset="-128"/>
              </a:rPr>
              <a:t> </a:t>
            </a:r>
            <a:r>
              <a:rPr lang="en-US" sz="1600" dirty="0" err="1" smtClean="0">
                <a:latin typeface="Pragmatica" pitchFamily="-84" charset="0"/>
                <a:ea typeface="ヒラギノ角ゴ Pro W3" pitchFamily="-84" charset="-128"/>
              </a:rPr>
              <a:t>APG</a:t>
            </a:r>
            <a:r>
              <a:rPr lang="ru-RU" sz="1600" dirty="0" smtClean="0">
                <a:latin typeface="Pragmatica" pitchFamily="-84" charset="0"/>
                <a:ea typeface="ヒラギノ角ゴ Pro W3" pitchFamily="-84" charset="-128"/>
              </a:rPr>
              <a:t>. </a:t>
            </a:r>
          </a:p>
          <a:p>
            <a:pPr marL="0" indent="0" algn="just">
              <a:spcBef>
                <a:spcPts val="600"/>
              </a:spcBef>
              <a:buNone/>
            </a:pPr>
            <a:r>
              <a:rPr lang="en-US" sz="1600" dirty="0" smtClean="0">
                <a:latin typeface="Pragmatica" pitchFamily="-84" charset="0"/>
                <a:ea typeface="ヒラギノ角ゴ Pro W3" pitchFamily="-84" charset="-128"/>
              </a:rPr>
              <a:t>In 2012 in the Urals Federal District the level of </a:t>
            </a:r>
            <a:r>
              <a:rPr lang="en-US" sz="1600" dirty="0" err="1" smtClean="0">
                <a:latin typeface="Pragmatica" pitchFamily="-84" charset="0"/>
                <a:ea typeface="ヒラギノ角ゴ Pro W3" pitchFamily="-84" charset="-128"/>
              </a:rPr>
              <a:t>APG</a:t>
            </a:r>
            <a:r>
              <a:rPr lang="en-US" sz="1600" dirty="0" smtClean="0">
                <a:latin typeface="Pragmatica" pitchFamily="-84" charset="0"/>
                <a:ea typeface="ヒラギノ角ゴ Pro W3" pitchFamily="-84" charset="-128"/>
              </a:rPr>
              <a:t> usage was</a:t>
            </a:r>
            <a:r>
              <a:rPr lang="ru-RU" sz="1600" dirty="0" smtClean="0">
                <a:latin typeface="Pragmatica" pitchFamily="-84" charset="0"/>
                <a:ea typeface="ヒラギノ角ゴ Pro W3" pitchFamily="-84" charset="-128"/>
              </a:rPr>
              <a:t> 86</a:t>
            </a:r>
            <a:r>
              <a:rPr lang="en-US" sz="1600" dirty="0" smtClean="0">
                <a:latin typeface="Pragmatica" pitchFamily="-84" charset="0"/>
                <a:ea typeface="ヒラギノ角ゴ Pro W3" pitchFamily="-84" charset="-128"/>
              </a:rPr>
              <a:t>.</a:t>
            </a:r>
            <a:r>
              <a:rPr lang="ru-RU" sz="1600" dirty="0" smtClean="0">
                <a:latin typeface="Pragmatica" pitchFamily="-84" charset="0"/>
                <a:ea typeface="ヒラギノ角ゴ Pro W3" pitchFamily="-84" charset="-128"/>
              </a:rPr>
              <a:t>9%</a:t>
            </a:r>
            <a:r>
              <a:rPr lang="en-US" sz="1600" dirty="0" smtClean="0">
                <a:latin typeface="Pragmatica" pitchFamily="-84" charset="0"/>
                <a:ea typeface="ヒラギノ角ゴ Pro W3" pitchFamily="-84" charset="-128"/>
              </a:rPr>
              <a:t> and in </a:t>
            </a:r>
            <a:r>
              <a:rPr lang="en-US" sz="1600" dirty="0" err="1" smtClean="0">
                <a:latin typeface="Pragmatica" pitchFamily="-84" charset="0"/>
                <a:ea typeface="ヒラギノ角ゴ Pro W3" pitchFamily="-84" charset="-128"/>
              </a:rPr>
              <a:t>Yugra</a:t>
            </a:r>
            <a:r>
              <a:rPr lang="ru-RU" sz="1600" dirty="0" smtClean="0">
                <a:latin typeface="Pragmatica" pitchFamily="-84" charset="0"/>
                <a:ea typeface="ヒラギノ角ゴ Pro W3" pitchFamily="-84" charset="-128"/>
              </a:rPr>
              <a:t> </a:t>
            </a:r>
            <a:r>
              <a:rPr lang="ru-RU" sz="1600" dirty="0">
                <a:latin typeface="Pragmatica" pitchFamily="-84" charset="0"/>
                <a:ea typeface="ヒラギノ角ゴ Pro W3" pitchFamily="-84" charset="-128"/>
              </a:rPr>
              <a:t>– </a:t>
            </a:r>
            <a:r>
              <a:rPr lang="ru-RU" sz="1600" dirty="0" smtClean="0">
                <a:latin typeface="Pragmatica" pitchFamily="-84" charset="0"/>
                <a:ea typeface="ヒラギノ角ゴ Pro W3" pitchFamily="-84" charset="-128"/>
              </a:rPr>
              <a:t>89</a:t>
            </a:r>
            <a:r>
              <a:rPr lang="en-US" sz="1600" dirty="0" smtClean="0">
                <a:latin typeface="Pragmatica" pitchFamily="-84" charset="0"/>
                <a:ea typeface="ヒラギノ角ゴ Pro W3" pitchFamily="-84" charset="-128"/>
              </a:rPr>
              <a:t>.</a:t>
            </a:r>
            <a:r>
              <a:rPr lang="ru-RU" sz="1600" dirty="0" smtClean="0">
                <a:latin typeface="Pragmatica" pitchFamily="-84" charset="0"/>
                <a:ea typeface="ヒラギノ角ゴ Pro W3" pitchFamily="-84" charset="-128"/>
              </a:rPr>
              <a:t>1%, </a:t>
            </a:r>
            <a:r>
              <a:rPr lang="en-US" sz="1600" dirty="0" smtClean="0">
                <a:latin typeface="Pragmatica" pitchFamily="-84" charset="0"/>
                <a:ea typeface="ヒラギノ角ゴ Pro W3" pitchFamily="-84" charset="-128"/>
              </a:rPr>
              <a:t>meanwhile the average level in the Russian Federation was</a:t>
            </a:r>
            <a:r>
              <a:rPr lang="ru-RU" sz="1600" dirty="0" smtClean="0">
                <a:latin typeface="Pragmatica" pitchFamily="-84" charset="0"/>
                <a:ea typeface="ヒラギノ角ゴ Pro W3" pitchFamily="-84" charset="-128"/>
              </a:rPr>
              <a:t> 71</a:t>
            </a:r>
            <a:r>
              <a:rPr lang="en-US" sz="1600" dirty="0" smtClean="0">
                <a:latin typeface="Pragmatica" pitchFamily="-84" charset="0"/>
                <a:ea typeface="ヒラギノ角ゴ Pro W3" pitchFamily="-84" charset="-128"/>
              </a:rPr>
              <a:t>.</a:t>
            </a:r>
            <a:r>
              <a:rPr lang="ru-RU" sz="1600" dirty="0" smtClean="0">
                <a:latin typeface="Pragmatica" pitchFamily="-84" charset="0"/>
                <a:ea typeface="ヒラギノ角ゴ Pro W3" pitchFamily="-84" charset="-128"/>
              </a:rPr>
              <a:t>8%.</a:t>
            </a:r>
          </a:p>
          <a:p>
            <a:pPr marL="0" indent="0" algn="just">
              <a:spcBef>
                <a:spcPts val="600"/>
              </a:spcBef>
              <a:buNone/>
            </a:pPr>
            <a:r>
              <a:rPr lang="en-US" sz="1600" dirty="0" smtClean="0">
                <a:latin typeface="Pragmatica" pitchFamily="-84" charset="0"/>
                <a:ea typeface="ヒラギノ角ゴ Pro W3" pitchFamily="-84" charset="-128"/>
              </a:rPr>
              <a:t>Among the regions of the Urals Federal District </a:t>
            </a:r>
            <a:r>
              <a:rPr lang="en-US" sz="1600" dirty="0" err="1" smtClean="0">
                <a:latin typeface="Pragmatica" pitchFamily="-84" charset="0"/>
                <a:ea typeface="ヒラギノ角ゴ Pro W3" pitchFamily="-84" charset="-128"/>
              </a:rPr>
              <a:t>Yugra</a:t>
            </a:r>
            <a:r>
              <a:rPr lang="en-US" sz="1600" dirty="0" smtClean="0">
                <a:latin typeface="Pragmatica" pitchFamily="-84" charset="0"/>
                <a:ea typeface="ヒラギノ角ゴ Pro W3" pitchFamily="-84" charset="-128"/>
              </a:rPr>
              <a:t> is in the leading position from the point of view of the achieved </a:t>
            </a:r>
            <a:r>
              <a:rPr lang="en-US" sz="1600" dirty="0" err="1" smtClean="0">
                <a:latin typeface="Pragmatica" pitchFamily="-84" charset="0"/>
                <a:ea typeface="ヒラギノ角ゴ Pro W3" pitchFamily="-84" charset="-128"/>
              </a:rPr>
              <a:t>APG</a:t>
            </a:r>
            <a:r>
              <a:rPr lang="en-US" sz="1600" dirty="0" smtClean="0">
                <a:latin typeface="Pragmatica" pitchFamily="-84" charset="0"/>
                <a:ea typeface="ヒラギノ角ゴ Pro W3" pitchFamily="-84" charset="-128"/>
              </a:rPr>
              <a:t> usage level</a:t>
            </a:r>
            <a:r>
              <a:rPr lang="ru-RU" sz="1600" dirty="0" smtClean="0">
                <a:latin typeface="Pragmatica" pitchFamily="-84" charset="0"/>
                <a:ea typeface="ヒラギノ角ゴ Pro W3" pitchFamily="-84" charset="-128"/>
              </a:rPr>
              <a:t>. </a:t>
            </a:r>
            <a:endParaRPr lang="ru-RU" sz="16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2</a:t>
            </a:fld>
            <a:endParaRPr lang="en-US" sz="1200" dirty="0"/>
          </a:p>
        </p:txBody>
      </p:sp>
      <p:graphicFrame>
        <p:nvGraphicFramePr>
          <p:cNvPr id="3" name="Объект 1"/>
          <p:cNvGraphicFramePr>
            <a:graphicFrameLocks noChangeAspect="1"/>
          </p:cNvGraphicFramePr>
          <p:nvPr>
            <p:extLst>
              <p:ext uri="{D42A27DB-BD31-4B8C-83A1-F6EECF244321}">
                <p14:modId xmlns:p14="http://schemas.microsoft.com/office/powerpoint/2010/main" val="1939198562"/>
              </p:ext>
            </p:extLst>
          </p:nvPr>
        </p:nvGraphicFramePr>
        <p:xfrm>
          <a:off x="4520952" y="1268760"/>
          <a:ext cx="5385048" cy="5097018"/>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2"/>
          <p:cNvSpPr txBox="1">
            <a:spLocks/>
          </p:cNvSpPr>
          <p:nvPr/>
        </p:nvSpPr>
        <p:spPr bwMode="auto">
          <a:xfrm>
            <a:off x="272480" y="6467462"/>
            <a:ext cx="5832648" cy="2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lvl1pPr marL="402325" indent="-402325" algn="l" rtl="0" eaLnBrk="0" fontAlgn="base" hangingPunct="0">
              <a:spcBef>
                <a:spcPct val="20000"/>
              </a:spcBef>
              <a:spcAft>
                <a:spcPct val="0"/>
              </a:spcAft>
              <a:buChar char="•"/>
              <a:defRPr sz="3300">
                <a:solidFill>
                  <a:srgbClr val="253356"/>
                </a:solidFill>
                <a:latin typeface="Pragmatica"/>
                <a:ea typeface="ヒラギノ角ゴ Pro W3" charset="0"/>
                <a:cs typeface="Pragmatica"/>
              </a:defRPr>
            </a:lvl1pPr>
            <a:lvl2pPr marL="871703" indent="-335270" algn="l" rtl="0" eaLnBrk="0" fontAlgn="base" hangingPunct="0">
              <a:spcBef>
                <a:spcPct val="20000"/>
              </a:spcBef>
              <a:spcAft>
                <a:spcPct val="0"/>
              </a:spcAft>
              <a:buChar char="–"/>
              <a:defRPr sz="2800">
                <a:solidFill>
                  <a:srgbClr val="253356"/>
                </a:solidFill>
                <a:latin typeface="Pragmatica"/>
                <a:ea typeface="ヒラギノ角ゴ Pro W3" charset="0"/>
                <a:cs typeface="Pragmatica"/>
              </a:defRPr>
            </a:lvl2pPr>
            <a:lvl3pPr marL="1341082" indent="-268216" algn="l" rtl="0" eaLnBrk="0" fontAlgn="base" hangingPunct="0">
              <a:spcBef>
                <a:spcPct val="20000"/>
              </a:spcBef>
              <a:spcAft>
                <a:spcPct val="0"/>
              </a:spcAft>
              <a:buChar char="•"/>
              <a:defRPr sz="2300">
                <a:solidFill>
                  <a:srgbClr val="253356"/>
                </a:solidFill>
                <a:latin typeface="Pragmatica"/>
                <a:ea typeface="ヒラギノ角ゴ Pro W3" charset="0"/>
                <a:cs typeface="Pragmatica"/>
              </a:defRPr>
            </a:lvl3pPr>
            <a:lvl4pPr marL="1877515"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4pPr>
            <a:lvl5pPr marL="2413947"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5pPr>
            <a:lvl6pPr marL="2950380" indent="-268216" algn="l" rtl="0" eaLnBrk="1" fontAlgn="base" hangingPunct="1">
              <a:spcBef>
                <a:spcPct val="20000"/>
              </a:spcBef>
              <a:spcAft>
                <a:spcPct val="0"/>
              </a:spcAft>
              <a:buChar char="»"/>
              <a:defRPr sz="2300">
                <a:solidFill>
                  <a:schemeClr val="accent2"/>
                </a:solidFill>
                <a:latin typeface="+mn-lt"/>
              </a:defRPr>
            </a:lvl6pPr>
            <a:lvl7pPr marL="3486813" indent="-268216" algn="l" rtl="0" eaLnBrk="1" fontAlgn="base" hangingPunct="1">
              <a:spcBef>
                <a:spcPct val="20000"/>
              </a:spcBef>
              <a:spcAft>
                <a:spcPct val="0"/>
              </a:spcAft>
              <a:buChar char="»"/>
              <a:defRPr sz="2300">
                <a:solidFill>
                  <a:schemeClr val="accent2"/>
                </a:solidFill>
                <a:latin typeface="+mn-lt"/>
              </a:defRPr>
            </a:lvl7pPr>
            <a:lvl8pPr marL="4023246" indent="-268216" algn="l" rtl="0" eaLnBrk="1" fontAlgn="base" hangingPunct="1">
              <a:spcBef>
                <a:spcPct val="20000"/>
              </a:spcBef>
              <a:spcAft>
                <a:spcPct val="0"/>
              </a:spcAft>
              <a:buChar char="»"/>
              <a:defRPr sz="2300">
                <a:solidFill>
                  <a:schemeClr val="accent2"/>
                </a:solidFill>
                <a:latin typeface="+mn-lt"/>
              </a:defRPr>
            </a:lvl8pPr>
            <a:lvl9pPr marL="4559678" indent="-268216" algn="l" rtl="0" eaLnBrk="1" fontAlgn="base" hangingPunct="1">
              <a:spcBef>
                <a:spcPct val="20000"/>
              </a:spcBef>
              <a:spcAft>
                <a:spcPct val="0"/>
              </a:spcAft>
              <a:buChar char="»"/>
              <a:defRPr sz="2300">
                <a:solidFill>
                  <a:schemeClr val="accent2"/>
                </a:solidFill>
                <a:latin typeface="+mn-lt"/>
              </a:defRPr>
            </a:lvl9pPr>
          </a:lstStyle>
          <a:p>
            <a:pPr marL="0" indent="0" algn="just">
              <a:spcBef>
                <a:spcPts val="600"/>
              </a:spcBef>
              <a:buFontTx/>
              <a:buNone/>
            </a:pPr>
            <a:r>
              <a:rPr lang="ru-RU" sz="1000" dirty="0">
                <a:latin typeface="Pragmatica" pitchFamily="-84" charset="0"/>
                <a:ea typeface="ヒラギノ角ゴ Pro W3" pitchFamily="-84" charset="-128"/>
              </a:rPr>
              <a:t>* </a:t>
            </a:r>
            <a:r>
              <a:rPr lang="ru-RU" sz="1000" dirty="0" smtClean="0">
                <a:latin typeface="Pragmatica" pitchFamily="-84" charset="0"/>
                <a:ea typeface="ヒラギノ角ゴ Pro W3" pitchFamily="-84" charset="-128"/>
              </a:rPr>
              <a:t>(</a:t>
            </a:r>
            <a:r>
              <a:rPr lang="en-US" sz="1000" dirty="0" smtClean="0">
                <a:latin typeface="Pragmatica" pitchFamily="-84" charset="0"/>
                <a:ea typeface="ヒラギノ角ゴ Pro W3" pitchFamily="-84" charset="-128"/>
              </a:rPr>
              <a:t>according to Central Dispatching Department of Fuel Energy Complex</a:t>
            </a:r>
            <a:r>
              <a:rPr lang="ru-RU" sz="1000" dirty="0" smtClean="0">
                <a:latin typeface="Pragmatica" pitchFamily="-84" charset="0"/>
                <a:ea typeface="ヒラギノ角ゴ Pro W3" pitchFamily="-84" charset="-128"/>
              </a:rPr>
              <a:t>)</a:t>
            </a:r>
            <a:endParaRPr lang="ru-RU" sz="1000" dirty="0">
              <a:latin typeface="Pragmatica" pitchFamily="-84" charset="0"/>
              <a:ea typeface="ヒラギノ角ゴ Pro W3" pitchFamily="-84" charset="-128"/>
            </a:endParaRPr>
          </a:p>
        </p:txBody>
      </p:sp>
    </p:spTree>
    <p:extLst>
      <p:ext uri="{BB962C8B-B14F-4D97-AF65-F5344CB8AC3E}">
        <p14:creationId xmlns:p14="http://schemas.microsoft.com/office/powerpoint/2010/main" val="153544031"/>
      </p:ext>
    </p:extLst>
  </p:cSld>
  <p:clrMapOvr>
    <a:masterClrMapping/>
  </p:clrMapOvr>
  <p:transition spd="slow"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830033" cy="1224434"/>
          </a:xfrm>
        </p:spPr>
        <p:txBody>
          <a:bodyPr/>
          <a:lstStyle/>
          <a:p>
            <a:r>
              <a:rPr lang="en-US" sz="2800" dirty="0" err="1" smtClean="0">
                <a:latin typeface="Pragmatica" pitchFamily="-84" charset="0"/>
                <a:ea typeface="ヒラギノ角ゴ Pro W3" pitchFamily="-84" charset="-128"/>
              </a:rPr>
              <a:t>APG</a:t>
            </a:r>
            <a:r>
              <a:rPr lang="ru-RU" sz="2800" dirty="0" smtClean="0">
                <a:latin typeface="Pragmatica" pitchFamily="-84" charset="0"/>
                <a:ea typeface="ヒラギノ角ゴ Pro W3" pitchFamily="-84" charset="-128"/>
              </a:rPr>
              <a:t> </a:t>
            </a:r>
            <a:r>
              <a:rPr lang="en-US" sz="2800" dirty="0" smtClean="0">
                <a:latin typeface="Pragmatica" pitchFamily="-84" charset="0"/>
                <a:ea typeface="ヒラギノ角ゴ Pro W3" pitchFamily="-84" charset="-128"/>
              </a:rPr>
              <a:t>usage dynamics in </a:t>
            </a:r>
            <a:r>
              <a:rPr lang="en-US" sz="2800" dirty="0" err="1" smtClean="0">
                <a:latin typeface="Pragmatica" pitchFamily="-84" charset="0"/>
                <a:ea typeface="ヒラギノ角ゴ Pro W3" pitchFamily="-84" charset="-128"/>
              </a:rPr>
              <a:t>Yugra</a:t>
            </a:r>
            <a:r>
              <a:rPr lang="en-US" sz="2800" dirty="0" smtClean="0">
                <a:latin typeface="Pragmatica" pitchFamily="-84" charset="0"/>
                <a:ea typeface="ヒラギノ角ゴ Pro W3" pitchFamily="-84" charset="-128"/>
              </a:rPr>
              <a:t> in</a:t>
            </a:r>
            <a:r>
              <a:rPr lang="ru-RU" sz="2800" dirty="0" smtClean="0">
                <a:latin typeface="Pragmatica" pitchFamily="-84" charset="0"/>
                <a:ea typeface="ヒラギノ角ゴ Pro W3" pitchFamily="-84" charset="-128"/>
              </a:rPr>
              <a:t> </a:t>
            </a:r>
            <a:r>
              <a:rPr lang="ru-RU" sz="2800" dirty="0">
                <a:latin typeface="Pragmatica" pitchFamily="-84" charset="0"/>
                <a:ea typeface="ヒラギノ角ゴ Pro W3" pitchFamily="-84" charset="-128"/>
              </a:rPr>
              <a:t>2004-2012 </a:t>
            </a:r>
            <a:r>
              <a:rPr lang="en-US" sz="2800" dirty="0" smtClean="0">
                <a:latin typeface="Pragmatica" pitchFamily="-84" charset="0"/>
                <a:ea typeface="ヒラギノ角ゴ Pro W3" pitchFamily="-84" charset="-128"/>
              </a:rPr>
              <a:t>and</a:t>
            </a:r>
            <a:r>
              <a:rPr lang="ru-RU" sz="2800" dirty="0" smtClean="0">
                <a:latin typeface="Pragmatica" pitchFamily="-84" charset="0"/>
                <a:ea typeface="ヒラギノ角ゴ Pro W3" pitchFamily="-84" charset="-128"/>
              </a:rPr>
              <a:t> </a:t>
            </a:r>
            <a:r>
              <a:rPr lang="en-US" sz="2800" dirty="0" smtClean="0">
                <a:latin typeface="Pragmatica" pitchFamily="-84" charset="0"/>
                <a:ea typeface="ヒラギノ角ゴ Pro W3" pitchFamily="-84" charset="-128"/>
              </a:rPr>
              <a:t>for the period up to</a:t>
            </a:r>
            <a:r>
              <a:rPr lang="ru-RU" sz="2800" dirty="0" smtClean="0">
                <a:latin typeface="Pragmatica" pitchFamily="-84" charset="0"/>
                <a:ea typeface="ヒラギノ角ゴ Pro W3" pitchFamily="-84" charset="-128"/>
              </a:rPr>
              <a:t> 2014:</a:t>
            </a:r>
            <a:endParaRPr lang="en-US" sz="28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3</a:t>
            </a:fld>
            <a:endParaRPr lang="en-US" sz="1200" dirty="0"/>
          </a:p>
        </p:txBody>
      </p:sp>
      <p:sp>
        <p:nvSpPr>
          <p:cNvPr id="5" name="Content Placeholder 2"/>
          <p:cNvSpPr txBox="1">
            <a:spLocks/>
          </p:cNvSpPr>
          <p:nvPr/>
        </p:nvSpPr>
        <p:spPr bwMode="auto">
          <a:xfrm>
            <a:off x="272480" y="6560266"/>
            <a:ext cx="7200800" cy="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lvl1pPr marL="402325" indent="-402325" algn="l" rtl="0" eaLnBrk="0" fontAlgn="base" hangingPunct="0">
              <a:spcBef>
                <a:spcPct val="20000"/>
              </a:spcBef>
              <a:spcAft>
                <a:spcPct val="0"/>
              </a:spcAft>
              <a:buChar char="•"/>
              <a:defRPr sz="3300">
                <a:solidFill>
                  <a:srgbClr val="253356"/>
                </a:solidFill>
                <a:latin typeface="Pragmatica"/>
                <a:ea typeface="ヒラギノ角ゴ Pro W3" charset="0"/>
                <a:cs typeface="Pragmatica"/>
              </a:defRPr>
            </a:lvl1pPr>
            <a:lvl2pPr marL="871703" indent="-335270" algn="l" rtl="0" eaLnBrk="0" fontAlgn="base" hangingPunct="0">
              <a:spcBef>
                <a:spcPct val="20000"/>
              </a:spcBef>
              <a:spcAft>
                <a:spcPct val="0"/>
              </a:spcAft>
              <a:buChar char="–"/>
              <a:defRPr sz="2800">
                <a:solidFill>
                  <a:srgbClr val="253356"/>
                </a:solidFill>
                <a:latin typeface="Pragmatica"/>
                <a:ea typeface="ヒラギノ角ゴ Pro W3" charset="0"/>
                <a:cs typeface="Pragmatica"/>
              </a:defRPr>
            </a:lvl2pPr>
            <a:lvl3pPr marL="1341082" indent="-268216" algn="l" rtl="0" eaLnBrk="0" fontAlgn="base" hangingPunct="0">
              <a:spcBef>
                <a:spcPct val="20000"/>
              </a:spcBef>
              <a:spcAft>
                <a:spcPct val="0"/>
              </a:spcAft>
              <a:buChar char="•"/>
              <a:defRPr sz="2300">
                <a:solidFill>
                  <a:srgbClr val="253356"/>
                </a:solidFill>
                <a:latin typeface="Pragmatica"/>
                <a:ea typeface="ヒラギノ角ゴ Pro W3" charset="0"/>
                <a:cs typeface="Pragmatica"/>
              </a:defRPr>
            </a:lvl3pPr>
            <a:lvl4pPr marL="1877515"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4pPr>
            <a:lvl5pPr marL="2413947"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5pPr>
            <a:lvl6pPr marL="2950380" indent="-268216" algn="l" rtl="0" eaLnBrk="1" fontAlgn="base" hangingPunct="1">
              <a:spcBef>
                <a:spcPct val="20000"/>
              </a:spcBef>
              <a:spcAft>
                <a:spcPct val="0"/>
              </a:spcAft>
              <a:buChar char="»"/>
              <a:defRPr sz="2300">
                <a:solidFill>
                  <a:schemeClr val="accent2"/>
                </a:solidFill>
                <a:latin typeface="+mn-lt"/>
              </a:defRPr>
            </a:lvl6pPr>
            <a:lvl7pPr marL="3486813" indent="-268216" algn="l" rtl="0" eaLnBrk="1" fontAlgn="base" hangingPunct="1">
              <a:spcBef>
                <a:spcPct val="20000"/>
              </a:spcBef>
              <a:spcAft>
                <a:spcPct val="0"/>
              </a:spcAft>
              <a:buChar char="»"/>
              <a:defRPr sz="2300">
                <a:solidFill>
                  <a:schemeClr val="accent2"/>
                </a:solidFill>
                <a:latin typeface="+mn-lt"/>
              </a:defRPr>
            </a:lvl7pPr>
            <a:lvl8pPr marL="4023246" indent="-268216" algn="l" rtl="0" eaLnBrk="1" fontAlgn="base" hangingPunct="1">
              <a:spcBef>
                <a:spcPct val="20000"/>
              </a:spcBef>
              <a:spcAft>
                <a:spcPct val="0"/>
              </a:spcAft>
              <a:buChar char="»"/>
              <a:defRPr sz="2300">
                <a:solidFill>
                  <a:schemeClr val="accent2"/>
                </a:solidFill>
                <a:latin typeface="+mn-lt"/>
              </a:defRPr>
            </a:lvl8pPr>
            <a:lvl9pPr marL="4559678" indent="-268216" algn="l" rtl="0" eaLnBrk="1" fontAlgn="base" hangingPunct="1">
              <a:spcBef>
                <a:spcPct val="20000"/>
              </a:spcBef>
              <a:spcAft>
                <a:spcPct val="0"/>
              </a:spcAft>
              <a:buChar char="»"/>
              <a:defRPr sz="2300">
                <a:solidFill>
                  <a:schemeClr val="accent2"/>
                </a:solidFill>
                <a:latin typeface="+mn-lt"/>
              </a:defRPr>
            </a:lvl9pPr>
          </a:lstStyle>
          <a:p>
            <a:pPr marL="0" indent="0" algn="just">
              <a:spcBef>
                <a:spcPts val="600"/>
              </a:spcBef>
              <a:buFontTx/>
              <a:buNone/>
            </a:pPr>
            <a:r>
              <a:rPr lang="en-US" sz="1000" dirty="0" smtClean="0">
                <a:latin typeface="Pragmatica" pitchFamily="-84" charset="0"/>
                <a:ea typeface="ヒラギノ角ゴ Pro W3" pitchFamily="-84" charset="-128"/>
              </a:rPr>
              <a:t>According to the Subsoil Management Department of </a:t>
            </a:r>
            <a:r>
              <a:rPr lang="en-US" sz="1000" dirty="0" err="1" smtClean="0">
                <a:latin typeface="Pragmatica" pitchFamily="-84" charset="0"/>
                <a:ea typeface="ヒラギノ角ゴ Pro W3" pitchFamily="-84" charset="-128"/>
              </a:rPr>
              <a:t>Khanty-Mansiysk</a:t>
            </a:r>
            <a:r>
              <a:rPr lang="en-US" sz="1000" dirty="0" smtClean="0">
                <a:latin typeface="Pragmatica" pitchFamily="-84" charset="0"/>
                <a:ea typeface="ヒラギノ角ゴ Pro W3" pitchFamily="-84" charset="-128"/>
              </a:rPr>
              <a:t> Autonomous </a:t>
            </a:r>
            <a:r>
              <a:rPr lang="en-US" sz="1000" dirty="0" err="1" smtClean="0">
                <a:latin typeface="Pragmatica" pitchFamily="-84" charset="0"/>
                <a:ea typeface="ヒラギノ角ゴ Pro W3" pitchFamily="-84" charset="-128"/>
              </a:rPr>
              <a:t>Okrug</a:t>
            </a:r>
            <a:r>
              <a:rPr lang="en-US" sz="1000" dirty="0" smtClean="0">
                <a:latin typeface="Pragmatica" pitchFamily="-84" charset="0"/>
                <a:ea typeface="ヒラギノ角ゴ Pro W3" pitchFamily="-84" charset="-128"/>
              </a:rPr>
              <a:t> - </a:t>
            </a:r>
            <a:r>
              <a:rPr lang="en-US" sz="1000" dirty="0" err="1" smtClean="0">
                <a:latin typeface="Pragmatica" pitchFamily="-84" charset="0"/>
                <a:ea typeface="ヒラギノ角ゴ Pro W3" pitchFamily="-84" charset="-128"/>
              </a:rPr>
              <a:t>Yugra</a:t>
            </a:r>
            <a:endParaRPr lang="ru-RU" sz="1000" dirty="0">
              <a:latin typeface="Pragmatica" pitchFamily="-84" charset="0"/>
              <a:ea typeface="ヒラギノ角ゴ Pro W3" pitchFamily="-84" charset="-128"/>
            </a:endParaRPr>
          </a:p>
        </p:txBody>
      </p:sp>
      <p:graphicFrame>
        <p:nvGraphicFramePr>
          <p:cNvPr id="6" name="Объект 5"/>
          <p:cNvGraphicFramePr>
            <a:graphicFrameLocks noChangeAspect="1"/>
          </p:cNvGraphicFramePr>
          <p:nvPr>
            <p:extLst>
              <p:ext uri="{D42A27DB-BD31-4B8C-83A1-F6EECF244321}">
                <p14:modId xmlns:p14="http://schemas.microsoft.com/office/powerpoint/2010/main" val="475047118"/>
              </p:ext>
            </p:extLst>
          </p:nvPr>
        </p:nvGraphicFramePr>
        <p:xfrm>
          <a:off x="488950" y="1292225"/>
          <a:ext cx="8712200" cy="5565775"/>
        </p:xfrm>
        <a:graphic>
          <a:graphicData uri="http://schemas.openxmlformats.org/presentationml/2006/ole">
            <mc:AlternateContent xmlns:mc="http://schemas.openxmlformats.org/markup-compatibility/2006">
              <mc:Choice xmlns:v="urn:schemas-microsoft-com:vml" Requires="v">
                <p:oleObj spid="_x0000_s5203" name="Лист" r:id="rId5" imgW="10172666" imgH="6534270" progId="Excel.Sheet.8">
                  <p:embed/>
                </p:oleObj>
              </mc:Choice>
              <mc:Fallback>
                <p:oleObj name="Лист" r:id="rId5" imgW="10172666" imgH="6534270" progId="Excel.Sheet.8">
                  <p:embed/>
                  <p:pic>
                    <p:nvPicPr>
                      <p:cNvPr id="0" name=""/>
                      <p:cNvPicPr>
                        <a:picLocks noChangeAspect="1" noChangeArrowheads="1"/>
                      </p:cNvPicPr>
                      <p:nvPr/>
                    </p:nvPicPr>
                    <p:blipFill>
                      <a:blip r:embed="rId6"/>
                      <a:srcRect/>
                      <a:stretch>
                        <a:fillRect/>
                      </a:stretch>
                    </p:blipFill>
                    <p:spPr bwMode="auto">
                      <a:xfrm>
                        <a:off x="488950" y="1292225"/>
                        <a:ext cx="8712200" cy="5565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319816073"/>
      </p:ext>
    </p:extLst>
  </p:cSld>
  <p:clrMapOvr>
    <a:masterClrMapping/>
  </p:clrMapOvr>
  <p:transition spd="slow"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830033" cy="1224434"/>
          </a:xfrm>
        </p:spPr>
        <p:txBody>
          <a:bodyPr/>
          <a:lstStyle/>
          <a:p>
            <a:r>
              <a:rPr lang="en-US" sz="2800" dirty="0" smtClean="0">
                <a:latin typeface="Pragmatica" pitchFamily="-84" charset="0"/>
                <a:ea typeface="ヒラギノ角ゴ Pro W3" pitchFamily="-84" charset="-128"/>
              </a:rPr>
              <a:t>Oil and gas industry: current situation</a:t>
            </a:r>
            <a:endParaRPr lang="en-US" sz="2800" dirty="0">
              <a:latin typeface="Pragmatica" pitchFamily="-84" charset="0"/>
              <a:ea typeface="ヒラギノ角ゴ Pro W3" pitchFamily="-84" charset="-128"/>
            </a:endParaRPr>
          </a:p>
        </p:txBody>
      </p:sp>
      <p:sp>
        <p:nvSpPr>
          <p:cNvPr id="10242" name="Content Placeholder 2"/>
          <p:cNvSpPr>
            <a:spLocks noGrp="1"/>
          </p:cNvSpPr>
          <p:nvPr>
            <p:ph sz="quarter" idx="10"/>
          </p:nvPr>
        </p:nvSpPr>
        <p:spPr>
          <a:xfrm>
            <a:off x="560512" y="1628800"/>
            <a:ext cx="9152160" cy="4824535"/>
          </a:xfrm>
        </p:spPr>
        <p:txBody>
          <a:bodyPr/>
          <a:lstStyle/>
          <a:p>
            <a:pPr marL="0" indent="0" algn="just">
              <a:spcBef>
                <a:spcPts val="600"/>
              </a:spcBef>
              <a:buNone/>
            </a:pPr>
            <a:r>
              <a:rPr lang="en-US" sz="1800" b="1" dirty="0" smtClean="0">
                <a:latin typeface="Pragmatica" pitchFamily="-84" charset="0"/>
                <a:ea typeface="ヒラギノ角ゴ Pro W3" pitchFamily="-84" charset="-128"/>
              </a:rPr>
              <a:t>9 vertically integrated oil companies</a:t>
            </a:r>
            <a:r>
              <a:rPr lang="en-US" sz="1800" dirty="0" smtClean="0">
                <a:latin typeface="Pragmatica" pitchFamily="-84" charset="0"/>
                <a:ea typeface="ヒラギノ角ゴ Pro W3" pitchFamily="-84" charset="-128"/>
              </a:rPr>
              <a:t> and </a:t>
            </a:r>
            <a:r>
              <a:rPr lang="en-US" sz="1800" b="1" dirty="0" smtClean="0">
                <a:latin typeface="Pragmatica" pitchFamily="-84" charset="0"/>
                <a:ea typeface="ヒラギノ角ゴ Pro W3" pitchFamily="-84" charset="-128"/>
              </a:rPr>
              <a:t>13 independent producers</a:t>
            </a:r>
            <a:r>
              <a:rPr lang="en-US" sz="1800" dirty="0" smtClean="0">
                <a:latin typeface="Pragmatica" pitchFamily="-84" charset="0"/>
                <a:ea typeface="ヒラギノ角ゴ Pro W3" pitchFamily="-84" charset="-128"/>
              </a:rPr>
              <a:t> operate in the region.</a:t>
            </a:r>
            <a:r>
              <a:rPr lang="ru-RU" sz="1800" dirty="0" smtClean="0">
                <a:latin typeface="Pragmatica" pitchFamily="-84" charset="0"/>
                <a:ea typeface="ヒラギノ角ゴ Pro W3" pitchFamily="-84" charset="-128"/>
              </a:rPr>
              <a:t> </a:t>
            </a:r>
            <a:endParaRPr lang="en-US" sz="1800" dirty="0">
              <a:latin typeface="Pragmatica" pitchFamily="-84" charset="0"/>
              <a:ea typeface="ヒラギノ角ゴ Pro W3" pitchFamily="-84" charset="-128"/>
            </a:endParaRPr>
          </a:p>
          <a:p>
            <a:pPr marL="0" indent="0" algn="just">
              <a:spcBef>
                <a:spcPts val="600"/>
              </a:spcBef>
              <a:buNone/>
            </a:pPr>
            <a:r>
              <a:rPr lang="en-US" sz="1800" dirty="0" smtClean="0">
                <a:latin typeface="Pragmatica" pitchFamily="-84" charset="0"/>
                <a:ea typeface="ヒラギノ角ゴ Pro W3" pitchFamily="-84" charset="-128"/>
              </a:rPr>
              <a:t>Largest subsoil users are</a:t>
            </a:r>
            <a:r>
              <a:rPr lang="ru-RU" sz="1800" dirty="0" smtClean="0">
                <a:latin typeface="Pragmatica" pitchFamily="-84" charset="0"/>
                <a:ea typeface="ヒラギノ角ゴ Pro W3" pitchFamily="-84" charset="-128"/>
              </a:rPr>
              <a:t> – </a:t>
            </a:r>
            <a:r>
              <a:rPr lang="en-US" sz="1800" dirty="0" err="1" smtClean="0">
                <a:latin typeface="Pragmatica" pitchFamily="-84" charset="0"/>
                <a:ea typeface="ヒラギノ角ゴ Pro W3" pitchFamily="-84" charset="-128"/>
              </a:rPr>
              <a:t>JSC</a:t>
            </a:r>
            <a:r>
              <a:rPr lang="en-US"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Rosneft</a:t>
            </a:r>
            <a:r>
              <a:rPr lang="ru-RU"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OJSC</a:t>
            </a:r>
            <a:r>
              <a:rPr lang="en-US"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Surgutneftegas</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OJSC LUKOIL Oil Company</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OJSC NGK </a:t>
            </a:r>
            <a:r>
              <a:rPr lang="en-US" sz="1800" dirty="0" err="1" smtClean="0">
                <a:latin typeface="Pragmatica" pitchFamily="-84" charset="0"/>
                <a:ea typeface="ヒラギノ角ゴ Pro W3" pitchFamily="-84" charset="-128"/>
              </a:rPr>
              <a:t>Slavneft</a:t>
            </a:r>
            <a:r>
              <a:rPr lang="ru-RU"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JSC</a:t>
            </a:r>
            <a:r>
              <a:rPr lang="en-US"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Gazprom</a:t>
            </a:r>
            <a:r>
              <a:rPr lang="en-US"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Neft</a:t>
            </a:r>
            <a:r>
              <a:rPr lang="ru-RU" sz="1800" dirty="0" smtClean="0">
                <a:latin typeface="Pragmatica" pitchFamily="-84" charset="0"/>
                <a:ea typeface="ヒラギノ角ゴ Pro W3" pitchFamily="-84" charset="-128"/>
              </a:rPr>
              <a:t>.</a:t>
            </a:r>
          </a:p>
          <a:p>
            <a:pPr marL="0" indent="0" algn="just">
              <a:spcBef>
                <a:spcPts val="600"/>
              </a:spcBef>
              <a:buNone/>
            </a:pPr>
            <a:endParaRPr lang="en-US" sz="1800" dirty="0" smtClean="0">
              <a:latin typeface="Pragmatica" pitchFamily="-84" charset="0"/>
              <a:ea typeface="ヒラギノ角ゴ Pro W3" pitchFamily="-84" charset="-128"/>
            </a:endParaRPr>
          </a:p>
          <a:p>
            <a:pPr marL="0" indent="0" algn="just">
              <a:spcBef>
                <a:spcPts val="600"/>
              </a:spcBef>
              <a:buNone/>
            </a:pPr>
            <a:r>
              <a:rPr lang="en-US" sz="1800" dirty="0" smtClean="0">
                <a:latin typeface="Pragmatica" pitchFamily="-84" charset="0"/>
                <a:ea typeface="ヒラギノ角ゴ Pro W3" pitchFamily="-84" charset="-128"/>
              </a:rPr>
              <a:t>Are already operating </a:t>
            </a:r>
            <a:r>
              <a:rPr lang="en-US" sz="1800" dirty="0">
                <a:latin typeface="Pragmatica" pitchFamily="-84" charset="0"/>
                <a:ea typeface="ヒラギノ角ゴ Pro W3" pitchFamily="-84" charset="-128"/>
              </a:rPr>
              <a:t>in the territory of the autonomous </a:t>
            </a:r>
            <a:r>
              <a:rPr lang="en-US" sz="1800" dirty="0" err="1" smtClean="0">
                <a:latin typeface="Pragmatica" pitchFamily="-84" charset="0"/>
                <a:ea typeface="ヒラギノ角ゴ Pro W3" pitchFamily="-84" charset="-128"/>
              </a:rPr>
              <a:t>okrug</a:t>
            </a:r>
            <a:r>
              <a:rPr lang="en-US" sz="1800" dirty="0">
                <a:latin typeface="Pragmatica" pitchFamily="-84" charset="0"/>
                <a:ea typeface="ヒラギノ角ゴ Pro W3" pitchFamily="-84" charset="-128"/>
              </a:rPr>
              <a:t>:</a:t>
            </a:r>
            <a:endParaRPr lang="en-US" sz="1800" dirty="0" smtClean="0">
              <a:latin typeface="Pragmatica" pitchFamily="-84" charset="0"/>
              <a:ea typeface="ヒラギノ角ゴ Pro W3" pitchFamily="-84" charset="-128"/>
            </a:endParaRPr>
          </a:p>
          <a:p>
            <a:pPr marL="0" indent="0" algn="just">
              <a:spcBef>
                <a:spcPts val="600"/>
              </a:spcBef>
              <a:buNone/>
            </a:pPr>
            <a:r>
              <a:rPr lang="en-US" sz="1800" b="1" dirty="0">
                <a:latin typeface="Pragmatica" pitchFamily="-84" charset="0"/>
                <a:ea typeface="ヒラギノ角ゴ Pro W3" pitchFamily="-84" charset="-128"/>
              </a:rPr>
              <a:t>6 oil-refining companies </a:t>
            </a:r>
            <a:r>
              <a:rPr lang="en-US" sz="1800" dirty="0" smtClean="0">
                <a:latin typeface="Pragmatica" pitchFamily="-84" charset="0"/>
                <a:ea typeface="ヒラギノ角ゴ Pro W3" pitchFamily="-84" charset="-128"/>
              </a:rPr>
              <a:t>(in 2012 they processed 6 million tons of oil)</a:t>
            </a:r>
            <a:r>
              <a:rPr lang="en-US" sz="1800" dirty="0">
                <a:latin typeface="Pragmatica" pitchFamily="-84" charset="0"/>
                <a:ea typeface="ヒラギノ角ゴ Pro W3" pitchFamily="-84" charset="-128"/>
              </a:rPr>
              <a:t>;</a:t>
            </a:r>
            <a:endParaRPr lang="ru-RU" sz="1800" dirty="0" smtClean="0">
              <a:latin typeface="Pragmatica" pitchFamily="-84" charset="0"/>
              <a:ea typeface="ヒラギノ角ゴ Pro W3" pitchFamily="-84" charset="-128"/>
            </a:endParaRPr>
          </a:p>
          <a:p>
            <a:pPr marL="0" indent="0" algn="just">
              <a:spcBef>
                <a:spcPts val="600"/>
              </a:spcBef>
              <a:buNone/>
            </a:pPr>
            <a:r>
              <a:rPr lang="en-US" sz="1800" b="1" dirty="0" smtClean="0">
                <a:latin typeface="Pragmatica" pitchFamily="-84" charset="0"/>
                <a:ea typeface="ヒラギノ角ゴ Pro W3" pitchFamily="-84" charset="-128"/>
              </a:rPr>
              <a:t>8 gas processing plants</a:t>
            </a:r>
            <a:r>
              <a:rPr lang="en-US" sz="300" dirty="0">
                <a:latin typeface="Pragmatica" pitchFamily="-84" charset="0"/>
                <a:ea typeface="ヒラギノ角ゴ Pro W3" pitchFamily="-84" charset="-128"/>
              </a:rPr>
              <a:t> </a:t>
            </a:r>
            <a:r>
              <a:rPr lang="en-US" sz="300" dirty="0" smtClean="0">
                <a:latin typeface="Pragmatica" pitchFamily="-84" charset="0"/>
                <a:ea typeface="ヒラギノ角ゴ Pro W3" pitchFamily="-84" charset="-128"/>
              </a:rPr>
              <a:t>  </a:t>
            </a:r>
            <a:r>
              <a:rPr lang="en-US" sz="1800" dirty="0" smtClean="0">
                <a:ea typeface="ヒラギノ角ゴ Pro W3" pitchFamily="-84" charset="-128"/>
              </a:rPr>
              <a:t>(in </a:t>
            </a:r>
            <a:r>
              <a:rPr lang="ru-RU" sz="1800" dirty="0">
                <a:ea typeface="ヒラギノ角ゴ Pro W3" pitchFamily="-84" charset="-128"/>
              </a:rPr>
              <a:t>2012</a:t>
            </a:r>
            <a:r>
              <a:rPr lang="en-US" sz="1800" dirty="0">
                <a:ea typeface="ヒラギノ角ゴ Pro W3" pitchFamily="-84" charset="-128"/>
              </a:rPr>
              <a:t> they processed</a:t>
            </a:r>
            <a:r>
              <a:rPr lang="ru-RU" sz="1800" dirty="0">
                <a:ea typeface="ヒラギノ角ゴ Pro W3" pitchFamily="-84" charset="-128"/>
              </a:rPr>
              <a:t> 24</a:t>
            </a:r>
            <a:r>
              <a:rPr lang="en-US" sz="1800" dirty="0">
                <a:ea typeface="ヒラギノ角ゴ Pro W3" pitchFamily="-84" charset="-128"/>
              </a:rPr>
              <a:t>.</a:t>
            </a:r>
            <a:r>
              <a:rPr lang="ru-RU" sz="1800" dirty="0">
                <a:ea typeface="ヒラギノ角ゴ Pro W3" pitchFamily="-84" charset="-128"/>
              </a:rPr>
              <a:t>3 </a:t>
            </a:r>
            <a:r>
              <a:rPr lang="en-US" sz="1800" dirty="0">
                <a:ea typeface="ヒラギノ角ゴ Pro W3" pitchFamily="-84" charset="-128"/>
              </a:rPr>
              <a:t>billion</a:t>
            </a:r>
            <a:r>
              <a:rPr lang="ru-RU" sz="1800" dirty="0">
                <a:ea typeface="ヒラギノ角ゴ Pro W3" pitchFamily="-84" charset="-128"/>
              </a:rPr>
              <a:t> </a:t>
            </a:r>
            <a:r>
              <a:rPr lang="en-US" sz="1800" dirty="0">
                <a:ea typeface="ヒラギノ角ゴ Pro W3" pitchFamily="-84" charset="-128"/>
              </a:rPr>
              <a:t>m</a:t>
            </a:r>
            <a:r>
              <a:rPr lang="ru-RU" sz="1800" baseline="30000" dirty="0">
                <a:ea typeface="ヒラギノ角ゴ Pro W3" pitchFamily="-84" charset="-128"/>
              </a:rPr>
              <a:t>3 </a:t>
            </a:r>
            <a:r>
              <a:rPr lang="en-US" sz="1800" dirty="0">
                <a:ea typeface="ヒラギノ角ゴ Pro W3" pitchFamily="-84" charset="-128"/>
              </a:rPr>
              <a:t>of </a:t>
            </a:r>
            <a:r>
              <a:rPr lang="en-US" sz="1800" dirty="0" smtClean="0">
                <a:ea typeface="ヒラギノ角ゴ Pro W3" pitchFamily="-84" charset="-128"/>
              </a:rPr>
              <a:t>associated petroleum gas </a:t>
            </a:r>
            <a:r>
              <a:rPr lang="en-US" sz="1800" dirty="0">
                <a:ea typeface="ヒラギノ角ゴ Pro W3" pitchFamily="-84" charset="-128"/>
              </a:rPr>
              <a:t>and </a:t>
            </a:r>
            <a:r>
              <a:rPr lang="ru-RU" sz="1800" dirty="0">
                <a:ea typeface="ヒラギノ角ゴ Pro W3" pitchFamily="-84" charset="-128"/>
              </a:rPr>
              <a:t>7</a:t>
            </a:r>
            <a:r>
              <a:rPr lang="en-US" sz="1800" dirty="0">
                <a:ea typeface="ヒラギノ角ゴ Pro W3" pitchFamily="-84" charset="-128"/>
              </a:rPr>
              <a:t>.</a:t>
            </a:r>
            <a:r>
              <a:rPr lang="ru-RU" sz="1800" dirty="0">
                <a:ea typeface="ヒラギノ角ゴ Pro W3" pitchFamily="-84" charset="-128"/>
              </a:rPr>
              <a:t>4 </a:t>
            </a:r>
            <a:r>
              <a:rPr lang="en-US" sz="1800" dirty="0">
                <a:ea typeface="ヒラギノ角ゴ Pro W3" pitchFamily="-84" charset="-128"/>
              </a:rPr>
              <a:t>million tons of natural gas liquids).</a:t>
            </a:r>
            <a:endParaRPr lang="ru-RU" sz="1800" dirty="0">
              <a:ea typeface="ヒラギノ角ゴ Pro W3" pitchFamily="-84" charset="-128"/>
            </a:endParaRPr>
          </a:p>
          <a:p>
            <a:pPr marL="0" indent="0" algn="just">
              <a:spcBef>
                <a:spcPts val="600"/>
              </a:spcBef>
              <a:buNone/>
            </a:pPr>
            <a:r>
              <a:rPr lang="ru-RU" sz="1800" dirty="0">
                <a:latin typeface="Pragmatica" pitchFamily="-84" charset="0"/>
                <a:ea typeface="ヒラギノ角ゴ Pro W3" pitchFamily="-84" charset="-128"/>
              </a:rPr>
              <a:t> </a:t>
            </a:r>
          </a:p>
          <a:p>
            <a:pPr marL="0" indent="0" algn="just">
              <a:spcBef>
                <a:spcPts val="600"/>
              </a:spcBef>
              <a:buNone/>
            </a:pPr>
            <a:endParaRPr lang="ru-RU" sz="1800" dirty="0">
              <a:latin typeface="Pragmatica" pitchFamily="-84" charset="0"/>
              <a:ea typeface="ヒラギノ角ゴ Pro W3" pitchFamily="-84" charset="-128"/>
            </a:endParaRPr>
          </a:p>
          <a:p>
            <a:pPr marL="0" indent="0" algn="just">
              <a:spcBef>
                <a:spcPts val="600"/>
              </a:spcBef>
              <a:buNone/>
            </a:pPr>
            <a:r>
              <a:rPr lang="ru-RU" sz="1600" dirty="0">
                <a:latin typeface="Pragmatica" pitchFamily="-84" charset="0"/>
                <a:ea typeface="ヒラギノ角ゴ Pro W3" pitchFamily="-84" charset="-128"/>
              </a:rPr>
              <a:t> </a:t>
            </a:r>
            <a:r>
              <a:rPr lang="ru-RU" sz="1600" dirty="0" smtClean="0">
                <a:latin typeface="Pragmatica" pitchFamily="-84" charset="0"/>
                <a:ea typeface="ヒラギノ角ゴ Pro W3" pitchFamily="-84" charset="-128"/>
              </a:rPr>
              <a:t> </a:t>
            </a:r>
            <a:endParaRPr lang="ru-RU" sz="16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4</a:t>
            </a:fld>
            <a:endParaRPr lang="en-US" sz="1200" dirty="0"/>
          </a:p>
        </p:txBody>
      </p:sp>
    </p:spTree>
    <p:extLst>
      <p:ext uri="{BB962C8B-B14F-4D97-AF65-F5344CB8AC3E}">
        <p14:creationId xmlns:p14="http://schemas.microsoft.com/office/powerpoint/2010/main" val="1152821845"/>
      </p:ext>
    </p:extLst>
  </p:cSld>
  <p:clrMapOvr>
    <a:masterClrMapping/>
  </p:clrMapOvr>
  <p:transition spd="slow"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614009" cy="1224434"/>
          </a:xfrm>
        </p:spPr>
        <p:txBody>
          <a:bodyPr/>
          <a:lstStyle/>
          <a:p>
            <a:r>
              <a:rPr lang="en-US" sz="2800" dirty="0" smtClean="0">
                <a:latin typeface="Pragmatica" pitchFamily="-84" charset="0"/>
                <a:ea typeface="ヒラギノ角ゴ Pro W3" pitchFamily="-84" charset="-128"/>
              </a:rPr>
              <a:t>Gas processing cluster</a:t>
            </a:r>
            <a:r>
              <a:rPr lang="ru-RU" sz="2800" dirty="0" smtClean="0">
                <a:latin typeface="Pragmatica" pitchFamily="-84" charset="0"/>
                <a:ea typeface="ヒラギノ角ゴ Pro W3" pitchFamily="-84" charset="-128"/>
              </a:rPr>
              <a:t>: </a:t>
            </a:r>
            <a:r>
              <a:rPr lang="en-US" sz="2800" dirty="0" smtClean="0">
                <a:latin typeface="Pragmatica" pitchFamily="-84" charset="0"/>
                <a:ea typeface="ヒラギノ角ゴ Pro W3" pitchFamily="-84" charset="-128"/>
              </a:rPr>
              <a:t>prerequisites for creation</a:t>
            </a:r>
            <a:endParaRPr lang="en-US" sz="2800" dirty="0">
              <a:latin typeface="Pragmatica" pitchFamily="-84" charset="0"/>
              <a:ea typeface="ヒラギノ角ゴ Pro W3" pitchFamily="-84" charset="-128"/>
            </a:endParaRPr>
          </a:p>
        </p:txBody>
      </p:sp>
      <p:sp>
        <p:nvSpPr>
          <p:cNvPr id="10242" name="Content Placeholder 2"/>
          <p:cNvSpPr>
            <a:spLocks noGrp="1"/>
          </p:cNvSpPr>
          <p:nvPr>
            <p:ph sz="quarter" idx="10"/>
          </p:nvPr>
        </p:nvSpPr>
        <p:spPr>
          <a:xfrm>
            <a:off x="560512" y="1631207"/>
            <a:ext cx="8838155" cy="5110161"/>
          </a:xfrm>
        </p:spPr>
        <p:txBody>
          <a:bodyPr/>
          <a:lstStyle/>
          <a:p>
            <a:pPr marL="0" indent="0" algn="just">
              <a:buNone/>
            </a:pPr>
            <a:endParaRPr lang="ru-RU" sz="1000" dirty="0" smtClean="0">
              <a:latin typeface="Pragmatica" pitchFamily="-84" charset="0"/>
              <a:ea typeface="ヒラギノ角ゴ Pro W3" pitchFamily="-84" charset="-128"/>
            </a:endParaRPr>
          </a:p>
          <a:p>
            <a:pPr marL="0" indent="0" algn="just">
              <a:buNone/>
            </a:pPr>
            <a:r>
              <a:rPr lang="en-US" sz="1800" dirty="0" smtClean="0">
                <a:latin typeface="Pragmatica" pitchFamily="-84" charset="0"/>
                <a:ea typeface="ヒラギノ角ゴ Pro W3" pitchFamily="-84" charset="-128"/>
              </a:rPr>
              <a:t>Non-achievement of </a:t>
            </a:r>
            <a:r>
              <a:rPr lang="ru-RU" sz="1800" dirty="0" smtClean="0">
                <a:latin typeface="Pragmatica" pitchFamily="-84" charset="0"/>
                <a:ea typeface="ヒラギノ角ゴ Pro W3" pitchFamily="-84" charset="-128"/>
              </a:rPr>
              <a:t>95% </a:t>
            </a:r>
            <a:r>
              <a:rPr lang="en-US" sz="1800" dirty="0" smtClean="0">
                <a:latin typeface="Pragmatica" pitchFamily="-84" charset="0"/>
                <a:ea typeface="ヒラギノ角ゴ Pro W3" pitchFamily="-84" charset="-128"/>
              </a:rPr>
              <a:t>efficient </a:t>
            </a:r>
            <a:r>
              <a:rPr lang="en-US" sz="1800" dirty="0" err="1" smtClean="0">
                <a:latin typeface="Pragmatica" pitchFamily="-84" charset="0"/>
                <a:ea typeface="ヒラギノ角ゴ Pro W3" pitchFamily="-84" charset="-128"/>
              </a:rPr>
              <a:t>APG</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utilization in all licensed subsoil lots results from economic, technical and organizational reasons</a:t>
            </a:r>
            <a:r>
              <a:rPr lang="ru-RU" sz="1800" dirty="0" smtClean="0">
                <a:latin typeface="Pragmatica" pitchFamily="-84" charset="0"/>
                <a:ea typeface="ヒラギノ角ゴ Pro W3" pitchFamily="-84" charset="-128"/>
              </a:rPr>
              <a:t>:</a:t>
            </a:r>
            <a:endParaRPr lang="ru-RU" sz="1800" dirty="0">
              <a:latin typeface="Pragmatica" pitchFamily="-84" charset="0"/>
              <a:ea typeface="ヒラギノ角ゴ Pro W3" pitchFamily="-84" charset="-128"/>
            </a:endParaRPr>
          </a:p>
          <a:p>
            <a:pPr marL="342900" indent="-342900" algn="just">
              <a:spcBef>
                <a:spcPts val="1032"/>
              </a:spcBef>
              <a:buFont typeface="+mj-lt"/>
              <a:buAutoNum type="arabicPeriod"/>
            </a:pPr>
            <a:r>
              <a:rPr lang="en-US" sz="1800" dirty="0" smtClean="0">
                <a:latin typeface="Pragmatica" pitchFamily="-84" charset="0"/>
                <a:ea typeface="ヒラギノ角ゴ Pro W3" pitchFamily="-84" charset="-128"/>
              </a:rPr>
              <a:t>In most cases </a:t>
            </a:r>
            <a:r>
              <a:rPr lang="en-US" sz="1800" dirty="0" err="1" smtClean="0">
                <a:latin typeface="Pragmatica" pitchFamily="-84" charset="0"/>
                <a:ea typeface="ヒラギノ角ゴ Pro W3" pitchFamily="-84" charset="-128"/>
              </a:rPr>
              <a:t>APG</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usage in distant, small and medium oilfields in economically inefficient without additional governmental support</a:t>
            </a:r>
            <a:r>
              <a:rPr lang="ru-RU" sz="1800" dirty="0" smtClean="0">
                <a:latin typeface="Pragmatica" pitchFamily="-84" charset="0"/>
                <a:ea typeface="ヒラギノ角ゴ Pro W3" pitchFamily="-84" charset="-128"/>
              </a:rPr>
              <a:t>.</a:t>
            </a:r>
            <a:endParaRPr lang="ru-RU" sz="1800" dirty="0">
              <a:latin typeface="Pragmatica" pitchFamily="-84" charset="0"/>
              <a:ea typeface="ヒラギノ角ゴ Pro W3" pitchFamily="-84" charset="-128"/>
            </a:endParaRPr>
          </a:p>
          <a:p>
            <a:pPr marL="342900" indent="-342900" algn="just">
              <a:spcBef>
                <a:spcPts val="1032"/>
              </a:spcBef>
              <a:buFont typeface="+mj-lt"/>
              <a:buAutoNum type="arabicPeriod"/>
            </a:pPr>
            <a:r>
              <a:rPr lang="en-US" sz="1800" dirty="0" smtClean="0">
                <a:latin typeface="Pragmatica" pitchFamily="-84" charset="0"/>
                <a:ea typeface="ヒラギノ角ゴ Pro W3" pitchFamily="-84" charset="-128"/>
              </a:rPr>
              <a:t>Existing technical standards and requirements to construction of gas processing facilities increase capital costs by 40% in comparison with similar facilities in other oil-producing countries (USA, Canada).</a:t>
            </a:r>
            <a:endParaRPr lang="ru-RU" sz="1800" dirty="0">
              <a:latin typeface="Pragmatica" pitchFamily="-84" charset="0"/>
              <a:ea typeface="ヒラギノ角ゴ Pro W3" pitchFamily="-84" charset="-128"/>
            </a:endParaRPr>
          </a:p>
          <a:p>
            <a:pPr marL="342900" indent="-342900" algn="just">
              <a:spcBef>
                <a:spcPts val="1032"/>
              </a:spcBef>
              <a:buFont typeface="+mj-lt"/>
              <a:buAutoNum type="arabicPeriod"/>
            </a:pPr>
            <a:r>
              <a:rPr lang="en-US" sz="1800" dirty="0" smtClean="0">
                <a:latin typeface="Pragmatica" pitchFamily="-84" charset="0"/>
                <a:ea typeface="ヒラギノ角ゴ Pro W3" pitchFamily="-84" charset="-128"/>
              </a:rPr>
              <a:t>There are no complex approaches to solution of the task of rational</a:t>
            </a:r>
            <a:r>
              <a:rPr lang="ru-RU" sz="1800" dirty="0" smtClean="0">
                <a:latin typeface="Pragmatica" pitchFamily="-84" charset="0"/>
                <a:ea typeface="ヒラギノ角ゴ Pro W3" pitchFamily="-84" charset="-128"/>
              </a:rPr>
              <a:t> </a:t>
            </a:r>
            <a:r>
              <a:rPr lang="en-US" sz="1800" dirty="0" err="1" smtClean="0">
                <a:latin typeface="Pragmatica" pitchFamily="-84" charset="0"/>
                <a:ea typeface="ヒラギノ角ゴ Pro W3" pitchFamily="-84" charset="-128"/>
              </a:rPr>
              <a:t>APG</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usage in oil-producing territories</a:t>
            </a:r>
            <a:r>
              <a:rPr lang="ru-RU" sz="1800" dirty="0" smtClean="0">
                <a:latin typeface="Pragmatica" pitchFamily="-84" charset="0"/>
                <a:ea typeface="ヒラギノ角ゴ Pro W3" pitchFamily="-84" charset="-128"/>
              </a:rPr>
              <a:t>. </a:t>
            </a:r>
            <a:r>
              <a:rPr lang="en-US" sz="1800" dirty="0" smtClean="0">
                <a:latin typeface="Pragmatica" pitchFamily="-84" charset="0"/>
                <a:ea typeface="ヒラギノ角ゴ Pro W3" pitchFamily="-84" charset="-128"/>
              </a:rPr>
              <a:t>Each subsoil user solves the task of achieving 95% level of </a:t>
            </a:r>
            <a:r>
              <a:rPr lang="en-US" sz="1800" dirty="0" err="1" smtClean="0">
                <a:latin typeface="Pragmatica" pitchFamily="-84" charset="0"/>
                <a:ea typeface="ヒラギノ角ゴ Pro W3" pitchFamily="-84" charset="-128"/>
              </a:rPr>
              <a:t>AGP</a:t>
            </a:r>
            <a:r>
              <a:rPr lang="en-US" sz="1800" dirty="0" smtClean="0">
                <a:latin typeface="Pragmatica" pitchFamily="-84" charset="0"/>
                <a:ea typeface="ヒラギノ角ゴ Pro W3" pitchFamily="-84" charset="-128"/>
              </a:rPr>
              <a:t> usage independently</a:t>
            </a:r>
            <a:r>
              <a:rPr lang="ru-RU" sz="1800" dirty="0" smtClean="0">
                <a:latin typeface="Pragmatica" pitchFamily="-84" charset="0"/>
                <a:ea typeface="ヒラギノ角ゴ Pro W3" pitchFamily="-84" charset="-128"/>
              </a:rPr>
              <a:t>.</a:t>
            </a:r>
            <a:endParaRPr lang="ru-RU" sz="18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5</a:t>
            </a:fld>
            <a:endParaRPr lang="en-US" sz="1200" dirty="0"/>
          </a:p>
        </p:txBody>
      </p:sp>
    </p:spTree>
    <p:extLst>
      <p:ext uri="{BB962C8B-B14F-4D97-AF65-F5344CB8AC3E}">
        <p14:creationId xmlns:p14="http://schemas.microsoft.com/office/powerpoint/2010/main" val="4104792056"/>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614009" cy="1224434"/>
          </a:xfrm>
        </p:spPr>
        <p:txBody>
          <a:bodyPr/>
          <a:lstStyle/>
          <a:p>
            <a:r>
              <a:rPr lang="en-US" sz="2800" dirty="0" smtClean="0">
                <a:latin typeface="Pragmatica" pitchFamily="-84" charset="0"/>
                <a:ea typeface="ヒラギノ角ゴ Pro W3" pitchFamily="-84" charset="-128"/>
              </a:rPr>
              <a:t>Grouping (clustering) of</a:t>
            </a:r>
            <a:r>
              <a:rPr lang="ru-RU" sz="2800" dirty="0" smtClean="0">
                <a:latin typeface="Pragmatica" pitchFamily="-84" charset="0"/>
                <a:ea typeface="ヒラギノ角ゴ Pro W3" pitchFamily="-84" charset="-128"/>
              </a:rPr>
              <a:t> </a:t>
            </a:r>
            <a:r>
              <a:rPr lang="en-US" sz="2800" dirty="0" err="1" smtClean="0">
                <a:latin typeface="Pragmatica" pitchFamily="-84" charset="0"/>
                <a:ea typeface="ヒラギノ角ゴ Pro W3" pitchFamily="-84" charset="-128"/>
              </a:rPr>
              <a:t>APG</a:t>
            </a:r>
            <a:r>
              <a:rPr lang="en-US" sz="2800" dirty="0" smtClean="0">
                <a:latin typeface="Pragmatica" pitchFamily="-84" charset="0"/>
                <a:ea typeface="ヒラギノ角ゴ Pro W3" pitchFamily="-84" charset="-128"/>
              </a:rPr>
              <a:t> resources</a:t>
            </a:r>
            <a:r>
              <a:rPr lang="ru-RU" sz="2800" dirty="0" smtClean="0">
                <a:latin typeface="Pragmatica" pitchFamily="-84" charset="0"/>
                <a:ea typeface="ヒラギノ角ゴ Pro W3" pitchFamily="-84" charset="-128"/>
              </a:rPr>
              <a:t>:</a:t>
            </a:r>
            <a:r>
              <a:rPr lang="ru-RU" sz="2800" dirty="0">
                <a:latin typeface="Pragmatica" pitchFamily="-84" charset="0"/>
                <a:ea typeface="ヒラギノ角ゴ Pro W3" pitchFamily="-84" charset="-128"/>
              </a:rPr>
              <a:t/>
            </a:r>
            <a:br>
              <a:rPr lang="ru-RU" sz="2800" dirty="0">
                <a:latin typeface="Pragmatica" pitchFamily="-84" charset="0"/>
                <a:ea typeface="ヒラギノ角ゴ Pro W3" pitchFamily="-84" charset="-128"/>
              </a:rPr>
            </a:br>
            <a:r>
              <a:rPr lang="en-US" sz="2800" dirty="0" smtClean="0">
                <a:latin typeface="Pragmatica" pitchFamily="-84" charset="0"/>
                <a:ea typeface="ヒラギノ角ゴ Pro W3" pitchFamily="-84" charset="-128"/>
              </a:rPr>
              <a:t>Achieving economy through scale and utilization efficiency improvement</a:t>
            </a:r>
            <a:endParaRPr lang="en-US" sz="2800" dirty="0">
              <a:latin typeface="Pragmatica" pitchFamily="-84" charset="0"/>
              <a:ea typeface="ヒラギノ角ゴ Pro W3" pitchFamily="-84" charset="-128"/>
            </a:endParaRPr>
          </a:p>
        </p:txBody>
      </p:sp>
      <p:sp>
        <p:nvSpPr>
          <p:cNvPr id="10242" name="Content Placeholder 2"/>
          <p:cNvSpPr>
            <a:spLocks noGrp="1"/>
          </p:cNvSpPr>
          <p:nvPr>
            <p:ph sz="quarter" idx="10"/>
          </p:nvPr>
        </p:nvSpPr>
        <p:spPr>
          <a:xfrm>
            <a:off x="560513" y="1844824"/>
            <a:ext cx="4965765" cy="4896544"/>
          </a:xfrm>
        </p:spPr>
        <p:txBody>
          <a:bodyPr/>
          <a:lstStyle/>
          <a:p>
            <a:pPr algn="just"/>
            <a:r>
              <a:rPr lang="en-US" sz="1500" dirty="0" smtClean="0">
                <a:latin typeface="Pragmatica" pitchFamily="-84" charset="0"/>
                <a:ea typeface="ヒラギノ角ゴ Pro W3" pitchFamily="-84" charset="-128"/>
              </a:rPr>
              <a:t>Collection of </a:t>
            </a:r>
            <a:r>
              <a:rPr lang="en-US" sz="1500" dirty="0" err="1" smtClean="0">
                <a:latin typeface="Pragmatica" pitchFamily="-84" charset="0"/>
                <a:ea typeface="ヒラギノ角ゴ Pro W3" pitchFamily="-84" charset="-128"/>
              </a:rPr>
              <a:t>APG</a:t>
            </a:r>
            <a:r>
              <a:rPr lang="ru-RU" sz="1500" dirty="0" smtClean="0">
                <a:latin typeface="Pragmatica" pitchFamily="-84" charset="0"/>
                <a:ea typeface="ヒラギノ角ゴ Pro W3" pitchFamily="-84" charset="-128"/>
              </a:rPr>
              <a:t> </a:t>
            </a:r>
            <a:r>
              <a:rPr lang="en-US" sz="1500" dirty="0" smtClean="0">
                <a:latin typeface="Pragmatica" pitchFamily="-84" charset="0"/>
                <a:ea typeface="ヒラギノ角ゴ Pro W3" pitchFamily="-84" charset="-128"/>
              </a:rPr>
              <a:t>from numerous small and medium oilfields into the common infrastructure would help to decrease difficulties typical for small-scale </a:t>
            </a:r>
            <a:r>
              <a:rPr lang="en-US" sz="1500" dirty="0" err="1" smtClean="0">
                <a:latin typeface="Pragmatica" pitchFamily="-84" charset="0"/>
                <a:ea typeface="ヒラギノ角ゴ Pro W3" pitchFamily="-84" charset="-128"/>
              </a:rPr>
              <a:t>APG</a:t>
            </a:r>
            <a:r>
              <a:rPr lang="en-US" sz="1500" dirty="0" smtClean="0">
                <a:latin typeface="Pragmatica" pitchFamily="-84" charset="0"/>
                <a:ea typeface="ヒラギノ角ゴ Pro W3" pitchFamily="-84" charset="-128"/>
              </a:rPr>
              <a:t> utilization projects</a:t>
            </a:r>
            <a:r>
              <a:rPr lang="ru-RU" sz="1500" dirty="0" smtClean="0">
                <a:latin typeface="Pragmatica" pitchFamily="-84" charset="0"/>
                <a:ea typeface="ヒラギノ角ゴ Pro W3" pitchFamily="-84" charset="-128"/>
              </a:rPr>
              <a:t>;</a:t>
            </a:r>
            <a:endParaRPr lang="ru-RU" sz="1500" dirty="0">
              <a:latin typeface="Pragmatica" pitchFamily="-84" charset="0"/>
              <a:ea typeface="ヒラギノ角ゴ Pro W3" pitchFamily="-84" charset="-128"/>
            </a:endParaRPr>
          </a:p>
          <a:p>
            <a:pPr algn="just"/>
            <a:r>
              <a:rPr lang="en-US" sz="1500" dirty="0" smtClean="0">
                <a:latin typeface="Pragmatica" pitchFamily="-84" charset="0"/>
                <a:ea typeface="ヒラギノ角ゴ Pro W3" pitchFamily="-84" charset="-128"/>
              </a:rPr>
              <a:t>Cooperation can be the key to determination and search for optimum solutions</a:t>
            </a:r>
            <a:r>
              <a:rPr lang="ru-RU" sz="1500" dirty="0" smtClean="0">
                <a:latin typeface="Pragmatica" pitchFamily="-84" charset="0"/>
                <a:ea typeface="ヒラギノ角ゴ Pro W3" pitchFamily="-84" charset="-128"/>
              </a:rPr>
              <a:t>;</a:t>
            </a:r>
            <a:endParaRPr lang="ru-RU" sz="1500" dirty="0">
              <a:latin typeface="Pragmatica" pitchFamily="-84" charset="0"/>
              <a:ea typeface="ヒラギノ角ゴ Pro W3" pitchFamily="-84" charset="-128"/>
            </a:endParaRPr>
          </a:p>
          <a:p>
            <a:pPr algn="just"/>
            <a:r>
              <a:rPr lang="en-US" sz="1500" dirty="0" smtClean="0">
                <a:latin typeface="Pragmatica" pitchFamily="-84" charset="0"/>
                <a:ea typeface="ヒラギノ角ゴ Pro W3" pitchFamily="-84" charset="-128"/>
              </a:rPr>
              <a:t>Decrease of the cost of initial construction work in the total amount of capital investment into construction of production facilities</a:t>
            </a:r>
            <a:r>
              <a:rPr lang="ru-RU" sz="1500" dirty="0" smtClean="0">
                <a:latin typeface="Pragmatica" pitchFamily="-84" charset="0"/>
                <a:ea typeface="ヒラギノ角ゴ Pro W3" pitchFamily="-84" charset="-128"/>
              </a:rPr>
              <a:t>;</a:t>
            </a:r>
            <a:endParaRPr lang="ru-RU" sz="1500" dirty="0">
              <a:latin typeface="Pragmatica" pitchFamily="-84" charset="0"/>
              <a:ea typeface="ヒラギノ角ゴ Pro W3" pitchFamily="-84" charset="-128"/>
            </a:endParaRPr>
          </a:p>
          <a:p>
            <a:pPr algn="just"/>
            <a:r>
              <a:rPr lang="en-US" sz="1500" dirty="0" smtClean="0">
                <a:latin typeface="Pragmatica" pitchFamily="-84" charset="0"/>
                <a:ea typeface="ヒラギノ角ゴ Pro W3" pitchFamily="-84" charset="-128"/>
              </a:rPr>
              <a:t>Hedging of the risk of unevenness of facility load during the project life cycle</a:t>
            </a:r>
            <a:r>
              <a:rPr lang="ru-RU" sz="1500" dirty="0" smtClean="0">
                <a:latin typeface="Pragmatica" pitchFamily="-84" charset="0"/>
                <a:ea typeface="ヒラギノ角ゴ Pro W3" pitchFamily="-84" charset="-128"/>
              </a:rPr>
              <a:t> (</a:t>
            </a:r>
            <a:r>
              <a:rPr lang="en-US" sz="1500" dirty="0" smtClean="0">
                <a:latin typeface="Pragmatica" pitchFamily="-84" charset="0"/>
                <a:ea typeface="ヒラギノ角ゴ Pro W3" pitchFamily="-84" charset="-128"/>
              </a:rPr>
              <a:t>peak at the start of project implementation</a:t>
            </a:r>
            <a:r>
              <a:rPr lang="ru-RU" sz="1500" dirty="0" smtClean="0">
                <a:latin typeface="Pragmatica" pitchFamily="-84" charset="0"/>
                <a:ea typeface="ヒラギノ角ゴ Pro W3" pitchFamily="-84" charset="-128"/>
              </a:rPr>
              <a:t>, </a:t>
            </a:r>
            <a:r>
              <a:rPr lang="en-US" sz="1500" dirty="0" smtClean="0">
                <a:latin typeface="Pragmatica" pitchFamily="-84" charset="0"/>
                <a:ea typeface="ヒラギノ角ゴ Pro W3" pitchFamily="-84" charset="-128"/>
              </a:rPr>
              <a:t>then the gas volume is steadily decreases; that, with the significant share of permanent costs, results in considerable decrease of profitability of facilities</a:t>
            </a:r>
            <a:r>
              <a:rPr lang="ru-RU" sz="1500" dirty="0" smtClean="0">
                <a:latin typeface="Pragmatica" pitchFamily="-84" charset="0"/>
                <a:ea typeface="ヒラギノ角ゴ Pro W3" pitchFamily="-84" charset="-128"/>
              </a:rPr>
              <a:t>);</a:t>
            </a:r>
          </a:p>
          <a:p>
            <a:pPr algn="just"/>
            <a:r>
              <a:rPr lang="en-US" sz="1500" dirty="0" smtClean="0">
                <a:latin typeface="Pragmatica" pitchFamily="-84" charset="0"/>
                <a:ea typeface="ヒラギノ角ゴ Pro W3" pitchFamily="-84" charset="-128"/>
              </a:rPr>
              <a:t>Increase of economic efficiency of </a:t>
            </a:r>
            <a:r>
              <a:rPr lang="en-US" sz="1500" dirty="0" err="1" smtClean="0">
                <a:latin typeface="Pragmatica" pitchFamily="-84" charset="0"/>
                <a:ea typeface="ヒラギノ角ゴ Pro W3" pitchFamily="-84" charset="-128"/>
              </a:rPr>
              <a:t>APG</a:t>
            </a:r>
            <a:r>
              <a:rPr lang="en-US" sz="1500" dirty="0" smtClean="0">
                <a:latin typeface="Pragmatica" pitchFamily="-84" charset="0"/>
                <a:ea typeface="ヒラギノ角ゴ Pro W3" pitchFamily="-84" charset="-128"/>
              </a:rPr>
              <a:t> utilization projects</a:t>
            </a:r>
            <a:r>
              <a:rPr lang="ru-RU" sz="1500" dirty="0" smtClean="0">
                <a:latin typeface="Pragmatica" pitchFamily="-84" charset="0"/>
                <a:ea typeface="ヒラギノ角ゴ Pro W3" pitchFamily="-84" charset="-128"/>
              </a:rPr>
              <a:t>.</a:t>
            </a:r>
          </a:p>
          <a:p>
            <a:pPr algn="just"/>
            <a:endParaRPr lang="ru-RU" sz="15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6</a:t>
            </a:fld>
            <a:endParaRPr lang="en-US" sz="1200"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73080" y="1905276"/>
            <a:ext cx="3909740" cy="3614145"/>
          </a:xfrm>
          <a:prstGeom prst="rect">
            <a:avLst/>
          </a:prstGeom>
        </p:spPr>
      </p:pic>
    </p:spTree>
    <p:extLst>
      <p:ext uri="{BB962C8B-B14F-4D97-AF65-F5344CB8AC3E}">
        <p14:creationId xmlns:p14="http://schemas.microsoft.com/office/powerpoint/2010/main" val="2156952403"/>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542001" cy="1224434"/>
          </a:xfrm>
        </p:spPr>
        <p:txBody>
          <a:bodyPr/>
          <a:lstStyle/>
          <a:p>
            <a:r>
              <a:rPr lang="en-US" sz="2800" dirty="0" smtClean="0">
                <a:latin typeface="Pragmatica" pitchFamily="-84" charset="0"/>
                <a:ea typeface="ヒラギノ角ゴ Pro W3" pitchFamily="-84" charset="-128"/>
              </a:rPr>
              <a:t>Condition of </a:t>
            </a:r>
            <a:r>
              <a:rPr lang="en-US" sz="2800" dirty="0" err="1" smtClean="0">
                <a:latin typeface="Pragmatica" pitchFamily="-84" charset="0"/>
                <a:ea typeface="ヒラギノ角ゴ Pro W3" pitchFamily="-84" charset="-128"/>
              </a:rPr>
              <a:t>APG</a:t>
            </a:r>
            <a:r>
              <a:rPr lang="en-US" sz="2800" dirty="0" smtClean="0">
                <a:latin typeface="Pragmatica" pitchFamily="-84" charset="0"/>
                <a:ea typeface="ヒラギノ角ゴ Pro W3" pitchFamily="-84" charset="-128"/>
              </a:rPr>
              <a:t> rational usage in </a:t>
            </a:r>
            <a:r>
              <a:rPr lang="en-US" sz="2800" dirty="0" err="1" smtClean="0">
                <a:latin typeface="Pragmatica" pitchFamily="-84" charset="0"/>
                <a:ea typeface="ヒラギノ角ゴ Pro W3" pitchFamily="-84" charset="-128"/>
              </a:rPr>
              <a:t>Yugra</a:t>
            </a:r>
            <a:r>
              <a:rPr lang="en-US" sz="2800" dirty="0" smtClean="0">
                <a:latin typeface="Pragmatica" pitchFamily="-84" charset="0"/>
                <a:ea typeface="ヒラギノ角ゴ Pro W3" pitchFamily="-84" charset="-128"/>
              </a:rPr>
              <a:t> for the period of </a:t>
            </a:r>
            <a:r>
              <a:rPr lang="ru-RU" sz="2800" dirty="0" smtClean="0">
                <a:latin typeface="Pragmatica" pitchFamily="-84" charset="0"/>
                <a:ea typeface="ヒラギノ角ゴ Pro W3" pitchFamily="-84" charset="-128"/>
              </a:rPr>
              <a:t>2014-2030 </a:t>
            </a:r>
            <a:r>
              <a:rPr lang="en-US" sz="2800" dirty="0" smtClean="0">
                <a:latin typeface="Pragmatica" pitchFamily="-84" charset="0"/>
                <a:ea typeface="ヒラギノ角ゴ Pro W3" pitchFamily="-84" charset="-128"/>
              </a:rPr>
              <a:t> in case of creation of the cluster</a:t>
            </a:r>
            <a:r>
              <a:rPr lang="ru-RU" sz="2800" dirty="0" smtClean="0">
                <a:latin typeface="Pragmatica" pitchFamily="-84" charset="0"/>
                <a:ea typeface="ヒラギノ角ゴ Pro W3" pitchFamily="-84" charset="-128"/>
              </a:rPr>
              <a:t>:</a:t>
            </a:r>
            <a:endParaRPr lang="en-US" sz="28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7</a:t>
            </a:fld>
            <a:endParaRPr lang="en-US" sz="1200" dirty="0"/>
          </a:p>
        </p:txBody>
      </p:sp>
      <p:graphicFrame>
        <p:nvGraphicFramePr>
          <p:cNvPr id="2" name="Объект 1"/>
          <p:cNvGraphicFramePr>
            <a:graphicFrameLocks noChangeAspect="1"/>
          </p:cNvGraphicFramePr>
          <p:nvPr>
            <p:extLst>
              <p:ext uri="{D42A27DB-BD31-4B8C-83A1-F6EECF244321}">
                <p14:modId xmlns:p14="http://schemas.microsoft.com/office/powerpoint/2010/main" val="1290624115"/>
              </p:ext>
            </p:extLst>
          </p:nvPr>
        </p:nvGraphicFramePr>
        <p:xfrm>
          <a:off x="416496" y="1509711"/>
          <a:ext cx="8815388" cy="5064125"/>
        </p:xfrm>
        <a:graphic>
          <a:graphicData uri="http://schemas.openxmlformats.org/presentationml/2006/ole">
            <mc:AlternateContent xmlns:mc="http://schemas.openxmlformats.org/markup-compatibility/2006">
              <mc:Choice xmlns:v="urn:schemas-microsoft-com:vml" Requires="v">
                <p:oleObj spid="_x0000_s7248" name="Worksheet" r:id="rId5" imgW="8734349" imgH="5972129" progId="Excel.Sheet.8">
                  <p:embed/>
                </p:oleObj>
              </mc:Choice>
              <mc:Fallback>
                <p:oleObj name="Worksheet" r:id="rId5" imgW="8734349" imgH="5972129" progId="Excel.Sheet.8">
                  <p:embed/>
                  <p:pic>
                    <p:nvPicPr>
                      <p:cNvPr id="0" name="Picture 7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96" y="1509711"/>
                        <a:ext cx="8815388" cy="5064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 Box 6"/>
          <p:cNvSpPr txBox="1">
            <a:spLocks noChangeArrowheads="1"/>
          </p:cNvSpPr>
          <p:nvPr/>
        </p:nvSpPr>
        <p:spPr bwMode="auto">
          <a:xfrm>
            <a:off x="2964582" y="3645024"/>
            <a:ext cx="419576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600" b="1" dirty="0" smtClean="0">
                <a:solidFill>
                  <a:schemeClr val="tx2"/>
                </a:solidFill>
              </a:rPr>
              <a:t>In 2016-2030 addition volume of </a:t>
            </a:r>
            <a:r>
              <a:rPr lang="en-US" sz="1600" b="1" dirty="0" err="1" smtClean="0">
                <a:solidFill>
                  <a:schemeClr val="tx2"/>
                </a:solidFill>
              </a:rPr>
              <a:t>APG</a:t>
            </a:r>
            <a:r>
              <a:rPr lang="ru-RU" sz="1600" b="1" dirty="0" smtClean="0">
                <a:solidFill>
                  <a:schemeClr val="tx2"/>
                </a:solidFill>
              </a:rPr>
              <a:t> </a:t>
            </a:r>
            <a:r>
              <a:rPr lang="en-US" sz="1600" b="1" dirty="0" smtClean="0">
                <a:solidFill>
                  <a:schemeClr val="tx2"/>
                </a:solidFill>
              </a:rPr>
              <a:t>will be</a:t>
            </a:r>
            <a:r>
              <a:rPr lang="ru-RU" sz="1600" b="1" dirty="0" smtClean="0">
                <a:solidFill>
                  <a:schemeClr val="tx2"/>
                </a:solidFill>
              </a:rPr>
              <a:t> 5</a:t>
            </a:r>
            <a:r>
              <a:rPr lang="en-US" sz="1600" b="1" dirty="0" smtClean="0">
                <a:solidFill>
                  <a:schemeClr val="tx2"/>
                </a:solidFill>
              </a:rPr>
              <a:t>.</a:t>
            </a:r>
            <a:r>
              <a:rPr lang="ru-RU" sz="1600" b="1" dirty="0" smtClean="0">
                <a:solidFill>
                  <a:schemeClr val="tx2"/>
                </a:solidFill>
              </a:rPr>
              <a:t>3 </a:t>
            </a:r>
            <a:r>
              <a:rPr lang="en-US" sz="1600" b="1" dirty="0" smtClean="0">
                <a:solidFill>
                  <a:schemeClr val="tx2"/>
                </a:solidFill>
              </a:rPr>
              <a:t>billion</a:t>
            </a:r>
            <a:r>
              <a:rPr lang="ru-RU" sz="1600" b="1" dirty="0" smtClean="0">
                <a:solidFill>
                  <a:schemeClr val="tx2"/>
                </a:solidFill>
              </a:rPr>
              <a:t> </a:t>
            </a:r>
            <a:r>
              <a:rPr lang="en-US" sz="1600" b="1" dirty="0" smtClean="0">
                <a:solidFill>
                  <a:schemeClr val="tx2"/>
                </a:solidFill>
              </a:rPr>
              <a:t>m</a:t>
            </a:r>
            <a:r>
              <a:rPr lang="ru-RU" sz="1600" b="1" baseline="30000" dirty="0" smtClean="0">
                <a:solidFill>
                  <a:schemeClr val="tx2"/>
                </a:solidFill>
              </a:rPr>
              <a:t>3</a:t>
            </a:r>
            <a:endParaRPr lang="ru-RU" sz="1600" b="1" baseline="30000" dirty="0">
              <a:solidFill>
                <a:schemeClr val="tx2"/>
              </a:solidFill>
            </a:endParaRPr>
          </a:p>
        </p:txBody>
      </p:sp>
      <p:sp>
        <p:nvSpPr>
          <p:cNvPr id="7" name="Content Placeholder 2"/>
          <p:cNvSpPr txBox="1">
            <a:spLocks/>
          </p:cNvSpPr>
          <p:nvPr/>
        </p:nvSpPr>
        <p:spPr bwMode="auto">
          <a:xfrm>
            <a:off x="272480" y="6560266"/>
            <a:ext cx="7200800" cy="24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7287" tIns="53643" rIns="107287" bIns="53643" numCol="1" anchor="t" anchorCtr="0" compatLnSpc="1">
            <a:prstTxWarp prst="textNoShape">
              <a:avLst/>
            </a:prstTxWarp>
          </a:bodyPr>
          <a:lstStyle>
            <a:lvl1pPr marL="402325" indent="-402325" algn="l" rtl="0" eaLnBrk="0" fontAlgn="base" hangingPunct="0">
              <a:spcBef>
                <a:spcPct val="20000"/>
              </a:spcBef>
              <a:spcAft>
                <a:spcPct val="0"/>
              </a:spcAft>
              <a:buChar char="•"/>
              <a:defRPr sz="3300">
                <a:solidFill>
                  <a:srgbClr val="253356"/>
                </a:solidFill>
                <a:latin typeface="Pragmatica"/>
                <a:ea typeface="ヒラギノ角ゴ Pro W3" charset="0"/>
                <a:cs typeface="Pragmatica"/>
              </a:defRPr>
            </a:lvl1pPr>
            <a:lvl2pPr marL="871703" indent="-335270" algn="l" rtl="0" eaLnBrk="0" fontAlgn="base" hangingPunct="0">
              <a:spcBef>
                <a:spcPct val="20000"/>
              </a:spcBef>
              <a:spcAft>
                <a:spcPct val="0"/>
              </a:spcAft>
              <a:buChar char="–"/>
              <a:defRPr sz="2800">
                <a:solidFill>
                  <a:srgbClr val="253356"/>
                </a:solidFill>
                <a:latin typeface="Pragmatica"/>
                <a:ea typeface="ヒラギノ角ゴ Pro W3" charset="0"/>
                <a:cs typeface="Pragmatica"/>
              </a:defRPr>
            </a:lvl2pPr>
            <a:lvl3pPr marL="1341082" indent="-268216" algn="l" rtl="0" eaLnBrk="0" fontAlgn="base" hangingPunct="0">
              <a:spcBef>
                <a:spcPct val="20000"/>
              </a:spcBef>
              <a:spcAft>
                <a:spcPct val="0"/>
              </a:spcAft>
              <a:buChar char="•"/>
              <a:defRPr sz="2300">
                <a:solidFill>
                  <a:srgbClr val="253356"/>
                </a:solidFill>
                <a:latin typeface="Pragmatica"/>
                <a:ea typeface="ヒラギノ角ゴ Pro W3" charset="0"/>
                <a:cs typeface="Pragmatica"/>
              </a:defRPr>
            </a:lvl3pPr>
            <a:lvl4pPr marL="1877515"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4pPr>
            <a:lvl5pPr marL="2413947"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5pPr>
            <a:lvl6pPr marL="2950380" indent="-268216" algn="l" rtl="0" eaLnBrk="1" fontAlgn="base" hangingPunct="1">
              <a:spcBef>
                <a:spcPct val="20000"/>
              </a:spcBef>
              <a:spcAft>
                <a:spcPct val="0"/>
              </a:spcAft>
              <a:buChar char="»"/>
              <a:defRPr sz="2300">
                <a:solidFill>
                  <a:schemeClr val="accent2"/>
                </a:solidFill>
                <a:latin typeface="+mn-lt"/>
              </a:defRPr>
            </a:lvl6pPr>
            <a:lvl7pPr marL="3486813" indent="-268216" algn="l" rtl="0" eaLnBrk="1" fontAlgn="base" hangingPunct="1">
              <a:spcBef>
                <a:spcPct val="20000"/>
              </a:spcBef>
              <a:spcAft>
                <a:spcPct val="0"/>
              </a:spcAft>
              <a:buChar char="»"/>
              <a:defRPr sz="2300">
                <a:solidFill>
                  <a:schemeClr val="accent2"/>
                </a:solidFill>
                <a:latin typeface="+mn-lt"/>
              </a:defRPr>
            </a:lvl7pPr>
            <a:lvl8pPr marL="4023246" indent="-268216" algn="l" rtl="0" eaLnBrk="1" fontAlgn="base" hangingPunct="1">
              <a:spcBef>
                <a:spcPct val="20000"/>
              </a:spcBef>
              <a:spcAft>
                <a:spcPct val="0"/>
              </a:spcAft>
              <a:buChar char="»"/>
              <a:defRPr sz="2300">
                <a:solidFill>
                  <a:schemeClr val="accent2"/>
                </a:solidFill>
                <a:latin typeface="+mn-lt"/>
              </a:defRPr>
            </a:lvl8pPr>
            <a:lvl9pPr marL="4559678" indent="-268216" algn="l" rtl="0" eaLnBrk="1" fontAlgn="base" hangingPunct="1">
              <a:spcBef>
                <a:spcPct val="20000"/>
              </a:spcBef>
              <a:spcAft>
                <a:spcPct val="0"/>
              </a:spcAft>
              <a:buChar char="»"/>
              <a:defRPr sz="2300">
                <a:solidFill>
                  <a:schemeClr val="accent2"/>
                </a:solidFill>
                <a:latin typeface="+mn-lt"/>
              </a:defRPr>
            </a:lvl9pPr>
          </a:lstStyle>
          <a:p>
            <a:pPr marL="0" indent="0" algn="just">
              <a:spcBef>
                <a:spcPts val="600"/>
              </a:spcBef>
              <a:buFontTx/>
              <a:buNone/>
            </a:pPr>
            <a:r>
              <a:rPr lang="en-US" sz="1000" dirty="0" smtClean="0">
                <a:latin typeface="Pragmatica" pitchFamily="-84" charset="0"/>
                <a:ea typeface="ヒラギノ角ゴ Pro W3" pitchFamily="-84" charset="-128"/>
              </a:rPr>
              <a:t>According to the Subsoil Management Department of </a:t>
            </a:r>
            <a:r>
              <a:rPr lang="en-US" sz="1000" dirty="0" err="1" smtClean="0">
                <a:latin typeface="Pragmatica" pitchFamily="-84" charset="0"/>
                <a:ea typeface="ヒラギノ角ゴ Pro W3" pitchFamily="-84" charset="-128"/>
              </a:rPr>
              <a:t>Khanty-Mansiysk</a:t>
            </a:r>
            <a:r>
              <a:rPr lang="en-US" sz="1000" dirty="0" smtClean="0">
                <a:latin typeface="Pragmatica" pitchFamily="-84" charset="0"/>
                <a:ea typeface="ヒラギノ角ゴ Pro W3" pitchFamily="-84" charset="-128"/>
              </a:rPr>
              <a:t> Autonomous </a:t>
            </a:r>
            <a:r>
              <a:rPr lang="en-US" sz="1000" dirty="0" err="1" smtClean="0">
                <a:latin typeface="Pragmatica" pitchFamily="-84" charset="0"/>
                <a:ea typeface="ヒラギノ角ゴ Pro W3" pitchFamily="-84" charset="-128"/>
              </a:rPr>
              <a:t>Okrug</a:t>
            </a:r>
            <a:r>
              <a:rPr lang="en-US" sz="1000" dirty="0" smtClean="0">
                <a:latin typeface="Pragmatica" pitchFamily="-84" charset="0"/>
                <a:ea typeface="ヒラギノ角ゴ Pro W3" pitchFamily="-84" charset="-128"/>
              </a:rPr>
              <a:t> - </a:t>
            </a:r>
            <a:r>
              <a:rPr lang="en-US" sz="1000" dirty="0" err="1" smtClean="0">
                <a:latin typeface="Pragmatica" pitchFamily="-84" charset="0"/>
                <a:ea typeface="ヒラギノ角ゴ Pro W3" pitchFamily="-84" charset="-128"/>
              </a:rPr>
              <a:t>Yugra</a:t>
            </a:r>
            <a:endParaRPr lang="ru-RU" sz="1000" dirty="0">
              <a:latin typeface="Pragmatica" pitchFamily="-84" charset="0"/>
              <a:ea typeface="ヒラギノ角ゴ Pro W3" pitchFamily="-84" charset="-128"/>
            </a:endParaRPr>
          </a:p>
        </p:txBody>
      </p:sp>
    </p:spTree>
    <p:extLst>
      <p:ext uri="{BB962C8B-B14F-4D97-AF65-F5344CB8AC3E}">
        <p14:creationId xmlns:p14="http://schemas.microsoft.com/office/powerpoint/2010/main" val="118000389"/>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2481" y="116632"/>
            <a:ext cx="8208912" cy="1584175"/>
          </a:xfrm>
        </p:spPr>
        <p:txBody>
          <a:bodyPr/>
          <a:lstStyle/>
          <a:p>
            <a:r>
              <a:rPr lang="en-US" sz="2800" kern="1200" dirty="0" smtClean="0">
                <a:latin typeface="Pragmatica" pitchFamily="-84" charset="0"/>
                <a:ea typeface="ヒラギノ角ゴ Pro W3" pitchFamily="-84" charset="-128"/>
              </a:rPr>
              <a:t>Additional raw material sources</a:t>
            </a:r>
            <a:r>
              <a:rPr lang="ru-RU" sz="2800" kern="1200" dirty="0" smtClean="0">
                <a:latin typeface="Pragmatica" pitchFamily="-84" charset="0"/>
                <a:ea typeface="ヒラギノ角ゴ Pro W3" pitchFamily="-84" charset="-128"/>
              </a:rPr>
              <a:t>: </a:t>
            </a:r>
            <a:r>
              <a:rPr lang="en-US" sz="2800" kern="1200" dirty="0" smtClean="0">
                <a:latin typeface="Pragmatica" pitchFamily="-84" charset="0"/>
                <a:ea typeface="ヒラギノ角ゴ Pro W3" pitchFamily="-84" charset="-128"/>
              </a:rPr>
              <a:t>natural gas resource base in small fields in </a:t>
            </a:r>
            <a:r>
              <a:rPr lang="en-US" sz="2800" kern="1200" dirty="0" err="1" smtClean="0">
                <a:latin typeface="Pragmatica" pitchFamily="-84" charset="0"/>
                <a:ea typeface="ヒラギノ角ゴ Pro W3" pitchFamily="-84" charset="-128"/>
              </a:rPr>
              <a:t>Berezovsky</a:t>
            </a:r>
            <a:r>
              <a:rPr lang="en-US" sz="2800" kern="1200" dirty="0" smtClean="0">
                <a:latin typeface="Pragmatica" pitchFamily="-84" charset="0"/>
                <a:ea typeface="ヒラギノ角ゴ Pro W3" pitchFamily="-84" charset="-128"/>
              </a:rPr>
              <a:t>, </a:t>
            </a:r>
            <a:r>
              <a:rPr lang="en-US" sz="2800" kern="1200" dirty="0" err="1" smtClean="0">
                <a:latin typeface="Pragmatica" pitchFamily="-84" charset="0"/>
                <a:ea typeface="ヒラギノ角ゴ Pro W3" pitchFamily="-84" charset="-128"/>
              </a:rPr>
              <a:t>Beloyarsky</a:t>
            </a:r>
            <a:r>
              <a:rPr lang="en-US" sz="2800" kern="1200" dirty="0" smtClean="0">
                <a:latin typeface="Pragmatica" pitchFamily="-84" charset="0"/>
                <a:ea typeface="ヒラギノ角ゴ Pro W3" pitchFamily="-84" charset="-128"/>
              </a:rPr>
              <a:t> and </a:t>
            </a:r>
            <a:r>
              <a:rPr lang="en-US" sz="2800" kern="1200" dirty="0" err="1" smtClean="0">
                <a:latin typeface="Pragmatica" pitchFamily="-84" charset="0"/>
                <a:ea typeface="ヒラギノ角ゴ Pro W3" pitchFamily="-84" charset="-128"/>
              </a:rPr>
              <a:t>Sovetsky</a:t>
            </a:r>
            <a:r>
              <a:rPr lang="en-US" sz="2800" kern="1200" dirty="0" smtClean="0">
                <a:latin typeface="Pragmatica" pitchFamily="-84" charset="0"/>
                <a:ea typeface="ヒラギノ角ゴ Pro W3" pitchFamily="-84" charset="-128"/>
              </a:rPr>
              <a:t> districts of </a:t>
            </a:r>
            <a:r>
              <a:rPr lang="en-US" sz="2800" kern="1200" dirty="0" err="1" smtClean="0">
                <a:latin typeface="Pragmatica" pitchFamily="-84" charset="0"/>
                <a:ea typeface="ヒラギノ角ゴ Pro W3" pitchFamily="-84" charset="-128"/>
              </a:rPr>
              <a:t>Yugra</a:t>
            </a:r>
            <a:endParaRPr lang="ru-RU" sz="2800" kern="1200" dirty="0">
              <a:latin typeface="Pragmatica" pitchFamily="-84" charset="0"/>
              <a:ea typeface="ヒラギノ角ゴ Pro W3" pitchFamily="-84" charset="-128"/>
            </a:endParaRPr>
          </a:p>
        </p:txBody>
      </p:sp>
      <p:pic>
        <p:nvPicPr>
          <p:cNvPr id="4" name="Объект 3"/>
          <p:cNvPicPr>
            <a:picLocks noGrp="1" noChangeAspect="1"/>
          </p:cNvPicPr>
          <p:nvPr>
            <p:ph sz="quarter" idx="10"/>
          </p:nvPr>
        </p:nvPicPr>
        <p:blipFill>
          <a:blip r:embed="rId2" cstate="print">
            <a:extLst>
              <a:ext uri="{28A0092B-C50C-407E-A947-70E740481C1C}">
                <a14:useLocalDpi xmlns:a14="http://schemas.microsoft.com/office/drawing/2010/main" val="0"/>
              </a:ext>
            </a:extLst>
          </a:blip>
          <a:srcRect/>
          <a:stretch>
            <a:fillRect/>
          </a:stretch>
        </p:blipFill>
        <p:spPr bwMode="auto">
          <a:xfrm>
            <a:off x="344488" y="1803552"/>
            <a:ext cx="4286142" cy="50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Овал 20"/>
          <p:cNvSpPr>
            <a:spLocks noChangeArrowheads="1"/>
          </p:cNvSpPr>
          <p:nvPr/>
        </p:nvSpPr>
        <p:spPr bwMode="auto">
          <a:xfrm>
            <a:off x="902423" y="3140968"/>
            <a:ext cx="1162050" cy="927100"/>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6" name="Овал 22"/>
          <p:cNvSpPr>
            <a:spLocks noChangeArrowheads="1"/>
          </p:cNvSpPr>
          <p:nvPr/>
        </p:nvSpPr>
        <p:spPr bwMode="auto">
          <a:xfrm>
            <a:off x="2113586" y="2006052"/>
            <a:ext cx="450850" cy="692150"/>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7" name="Овал 21"/>
          <p:cNvSpPr>
            <a:spLocks noChangeArrowheads="1"/>
          </p:cNvSpPr>
          <p:nvPr/>
        </p:nvSpPr>
        <p:spPr bwMode="auto">
          <a:xfrm>
            <a:off x="2564436" y="1965221"/>
            <a:ext cx="450850" cy="693737"/>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8" name="Овал 24"/>
          <p:cNvSpPr>
            <a:spLocks noChangeArrowheads="1"/>
          </p:cNvSpPr>
          <p:nvPr/>
        </p:nvSpPr>
        <p:spPr bwMode="auto">
          <a:xfrm>
            <a:off x="758627" y="4230538"/>
            <a:ext cx="1485900" cy="584200"/>
          </a:xfrm>
          <a:prstGeom prst="ellipse">
            <a:avLst/>
          </a:prstGeom>
          <a:noFill/>
          <a:ln w="19050" algn="ctr">
            <a:solidFill>
              <a:srgbClr val="FF0066"/>
            </a:solidFill>
            <a:round/>
            <a:headEnd/>
            <a:tailEnd/>
          </a:ln>
          <a:extLst>
            <a:ext uri="{909E8E84-426E-40DD-AFC4-6F175D3DCCD1}">
              <a14:hiddenFill xmlns:a14="http://schemas.microsoft.com/office/drawing/2010/main">
                <a:solidFill>
                  <a:srgbClr val="FFFFFF"/>
                </a:solidFill>
              </a14:hiddenFill>
            </a:ext>
          </a:extLst>
        </p:spPr>
        <p:txBody>
          <a:bodyPr lIns="0" tIns="0" rIns="0" bIns="0" anchor="ctr"/>
          <a:lstStyle/>
          <a:p>
            <a:endParaRPr lang="ru-RU"/>
          </a:p>
        </p:txBody>
      </p:sp>
      <p:sp>
        <p:nvSpPr>
          <p:cNvPr id="9" name="Rectangle 4"/>
          <p:cNvSpPr txBox="1">
            <a:spLocks noChangeArrowheads="1"/>
          </p:cNvSpPr>
          <p:nvPr/>
        </p:nvSpPr>
        <p:spPr bwMode="auto">
          <a:xfrm>
            <a:off x="4880992" y="1844824"/>
            <a:ext cx="4464496" cy="4752528"/>
          </a:xfrm>
          <a:prstGeom prst="rect">
            <a:avLst/>
          </a:prstGeom>
          <a:extLst>
            <a:ext uri="{909E8E84-426E-40DD-AFC4-6F175D3DCCD1}">
              <a14:hiddenFill xmlns:a14="http://schemas.microsoft.com/office/drawing/2010/main">
                <a:gradFill rotWithShape="1">
                  <a:gsLst>
                    <a:gs pos="0">
                      <a:srgbClr val="CCFFFF"/>
                    </a:gs>
                    <a:gs pos="50000">
                      <a:srgbClr val="CCFFFF">
                        <a:gamma/>
                        <a:tint val="0"/>
                        <a:invGamma/>
                      </a:srgbClr>
                    </a:gs>
                    <a:gs pos="100000">
                      <a:srgbClr val="CCFFFF"/>
                    </a:gs>
                  </a:gsLst>
                  <a:lin ang="2700000" scaled="1"/>
                </a:gradFill>
              </a14:hiddenFill>
            </a:ext>
            <a:ext uri="{91240B29-F687-4F45-9708-019B960494DF}">
              <a14:hiddenLine xmlns:a14="http://schemas.microsoft.com/office/drawing/2010/main" w="19050">
                <a:solidFill>
                  <a:srgbClr val="00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402325" indent="-402325" algn="l" rtl="0" eaLnBrk="0" fontAlgn="base" hangingPunct="0">
              <a:spcBef>
                <a:spcPct val="20000"/>
              </a:spcBef>
              <a:spcAft>
                <a:spcPct val="0"/>
              </a:spcAft>
              <a:buChar char="•"/>
              <a:defRPr sz="3300">
                <a:solidFill>
                  <a:srgbClr val="253356"/>
                </a:solidFill>
                <a:latin typeface="Pragmatica"/>
                <a:ea typeface="ヒラギノ角ゴ Pro W3" charset="0"/>
                <a:cs typeface="Pragmatica"/>
              </a:defRPr>
            </a:lvl1pPr>
            <a:lvl2pPr marL="871703" indent="-335270" algn="l" rtl="0" eaLnBrk="0" fontAlgn="base" hangingPunct="0">
              <a:spcBef>
                <a:spcPct val="20000"/>
              </a:spcBef>
              <a:spcAft>
                <a:spcPct val="0"/>
              </a:spcAft>
              <a:buChar char="–"/>
              <a:defRPr sz="2800">
                <a:solidFill>
                  <a:srgbClr val="253356"/>
                </a:solidFill>
                <a:latin typeface="Pragmatica"/>
                <a:ea typeface="ヒラギノ角ゴ Pro W3" charset="0"/>
                <a:cs typeface="Pragmatica"/>
              </a:defRPr>
            </a:lvl2pPr>
            <a:lvl3pPr marL="1341082" indent="-268216" algn="l" rtl="0" eaLnBrk="0" fontAlgn="base" hangingPunct="0">
              <a:spcBef>
                <a:spcPct val="20000"/>
              </a:spcBef>
              <a:spcAft>
                <a:spcPct val="0"/>
              </a:spcAft>
              <a:buChar char="•"/>
              <a:defRPr sz="2300">
                <a:solidFill>
                  <a:srgbClr val="253356"/>
                </a:solidFill>
                <a:latin typeface="Pragmatica"/>
                <a:ea typeface="ヒラギノ角ゴ Pro W3" charset="0"/>
                <a:cs typeface="Pragmatica"/>
              </a:defRPr>
            </a:lvl3pPr>
            <a:lvl4pPr marL="1877515"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4pPr>
            <a:lvl5pPr marL="2413947" indent="-268216" algn="l" rtl="0" eaLnBrk="0" fontAlgn="base" hangingPunct="0">
              <a:spcBef>
                <a:spcPct val="20000"/>
              </a:spcBef>
              <a:spcAft>
                <a:spcPct val="0"/>
              </a:spcAft>
              <a:buChar char="»"/>
              <a:defRPr>
                <a:solidFill>
                  <a:srgbClr val="253356"/>
                </a:solidFill>
                <a:latin typeface="Pragmatica"/>
                <a:ea typeface="ヒラギノ角ゴ Pro W3" charset="0"/>
                <a:cs typeface="Pragmatica"/>
              </a:defRPr>
            </a:lvl5pPr>
            <a:lvl6pPr marL="2950380" indent="-268216" algn="l" rtl="0" eaLnBrk="1" fontAlgn="base" hangingPunct="1">
              <a:spcBef>
                <a:spcPct val="20000"/>
              </a:spcBef>
              <a:spcAft>
                <a:spcPct val="0"/>
              </a:spcAft>
              <a:buChar char="»"/>
              <a:defRPr sz="2300">
                <a:solidFill>
                  <a:schemeClr val="accent2"/>
                </a:solidFill>
                <a:latin typeface="+mn-lt"/>
              </a:defRPr>
            </a:lvl6pPr>
            <a:lvl7pPr marL="3486813" indent="-268216" algn="l" rtl="0" eaLnBrk="1" fontAlgn="base" hangingPunct="1">
              <a:spcBef>
                <a:spcPct val="20000"/>
              </a:spcBef>
              <a:spcAft>
                <a:spcPct val="0"/>
              </a:spcAft>
              <a:buChar char="»"/>
              <a:defRPr sz="2300">
                <a:solidFill>
                  <a:schemeClr val="accent2"/>
                </a:solidFill>
                <a:latin typeface="+mn-lt"/>
              </a:defRPr>
            </a:lvl7pPr>
            <a:lvl8pPr marL="4023246" indent="-268216" algn="l" rtl="0" eaLnBrk="1" fontAlgn="base" hangingPunct="1">
              <a:spcBef>
                <a:spcPct val="20000"/>
              </a:spcBef>
              <a:spcAft>
                <a:spcPct val="0"/>
              </a:spcAft>
              <a:buChar char="»"/>
              <a:defRPr sz="2300">
                <a:solidFill>
                  <a:schemeClr val="accent2"/>
                </a:solidFill>
                <a:latin typeface="+mn-lt"/>
              </a:defRPr>
            </a:lvl8pPr>
            <a:lvl9pPr marL="4559678" indent="-268216" algn="l" rtl="0" eaLnBrk="1" fontAlgn="base" hangingPunct="1">
              <a:spcBef>
                <a:spcPct val="20000"/>
              </a:spcBef>
              <a:spcAft>
                <a:spcPct val="0"/>
              </a:spcAft>
              <a:buChar char="»"/>
              <a:defRPr sz="2300">
                <a:solidFill>
                  <a:schemeClr val="accent2"/>
                </a:solidFill>
                <a:latin typeface="+mn-lt"/>
              </a:defRPr>
            </a:lvl9pPr>
          </a:lstStyle>
          <a:p>
            <a:pPr marL="0" indent="0" algn="just">
              <a:lnSpc>
                <a:spcPct val="80000"/>
              </a:lnSpc>
              <a:buNone/>
              <a:defRPr/>
            </a:pPr>
            <a:r>
              <a:rPr lang="en-US" sz="1600" dirty="0" smtClean="0"/>
              <a:t>In the territory of the </a:t>
            </a:r>
            <a:r>
              <a:rPr lang="en-US" sz="1600" dirty="0" err="1" smtClean="0"/>
              <a:t>okrug</a:t>
            </a:r>
            <a:r>
              <a:rPr lang="en-US" sz="1600" dirty="0" smtClean="0"/>
              <a:t> (as at January 01, 2012) there are 21 gas and condensate fields</a:t>
            </a:r>
            <a:r>
              <a:rPr lang="ru-RU" sz="1600" dirty="0" smtClean="0"/>
              <a:t>:</a:t>
            </a:r>
            <a:endParaRPr lang="ru-RU" sz="1600" dirty="0"/>
          </a:p>
          <a:p>
            <a:pPr marL="285750" indent="-285750" algn="just">
              <a:lnSpc>
                <a:spcPct val="90000"/>
              </a:lnSpc>
              <a:spcBef>
                <a:spcPts val="1200"/>
              </a:spcBef>
              <a:buFont typeface="Arial" pitchFamily="34" charset="0"/>
              <a:buChar char="•"/>
              <a:defRPr/>
            </a:pPr>
            <a:r>
              <a:rPr lang="en-US" sz="1600" dirty="0" smtClean="0"/>
              <a:t>Consolidated resource of non-associated gas is</a:t>
            </a:r>
            <a:r>
              <a:rPr lang="ru-RU" sz="1600" dirty="0" smtClean="0"/>
              <a:t> 60</a:t>
            </a:r>
            <a:r>
              <a:rPr lang="en-US" sz="1600" dirty="0" smtClean="0"/>
              <a:t>.</a:t>
            </a:r>
            <a:r>
              <a:rPr lang="ru-RU" sz="1600" dirty="0" smtClean="0"/>
              <a:t>4 </a:t>
            </a:r>
            <a:r>
              <a:rPr lang="en-US" sz="1600" dirty="0" smtClean="0"/>
              <a:t>billion</a:t>
            </a:r>
            <a:r>
              <a:rPr lang="ru-RU" sz="1600" dirty="0" smtClean="0"/>
              <a:t> </a:t>
            </a:r>
            <a:r>
              <a:rPr lang="en-US" sz="1600" dirty="0" smtClean="0"/>
              <a:t>m</a:t>
            </a:r>
            <a:r>
              <a:rPr lang="ru-RU" sz="1600" baseline="30000" dirty="0" smtClean="0"/>
              <a:t>3</a:t>
            </a:r>
            <a:r>
              <a:rPr lang="ru-RU" sz="1600" dirty="0" smtClean="0"/>
              <a:t> </a:t>
            </a:r>
            <a:r>
              <a:rPr lang="en-US" sz="1600" dirty="0" smtClean="0"/>
              <a:t>of</a:t>
            </a:r>
            <a:r>
              <a:rPr lang="ru-RU" sz="1600" dirty="0" smtClean="0"/>
              <a:t> </a:t>
            </a:r>
            <a:r>
              <a:rPr lang="ru-RU" sz="1600" dirty="0"/>
              <a:t>С</a:t>
            </a:r>
            <a:r>
              <a:rPr lang="ru-RU" sz="1600" baseline="-25000" dirty="0"/>
              <a:t>1</a:t>
            </a:r>
            <a:r>
              <a:rPr lang="ru-RU" sz="1600" dirty="0"/>
              <a:t> </a:t>
            </a:r>
            <a:r>
              <a:rPr lang="en-US" sz="1600" dirty="0" smtClean="0"/>
              <a:t>category and </a:t>
            </a:r>
            <a:r>
              <a:rPr lang="ru-RU" sz="1600" dirty="0" smtClean="0"/>
              <a:t>8 </a:t>
            </a:r>
            <a:r>
              <a:rPr lang="en-US" sz="1600" dirty="0" smtClean="0"/>
              <a:t>billion</a:t>
            </a:r>
            <a:r>
              <a:rPr lang="ru-RU" sz="1600" dirty="0" smtClean="0"/>
              <a:t> </a:t>
            </a:r>
            <a:r>
              <a:rPr lang="en-US" sz="1600" dirty="0" smtClean="0"/>
              <a:t>m</a:t>
            </a:r>
            <a:r>
              <a:rPr lang="ru-RU" sz="1600" baseline="30000" dirty="0" smtClean="0"/>
              <a:t>3 </a:t>
            </a:r>
            <a:r>
              <a:rPr lang="en-US" sz="1600" dirty="0" smtClean="0"/>
              <a:t>of</a:t>
            </a:r>
            <a:r>
              <a:rPr lang="ru-RU" sz="1600" dirty="0" smtClean="0"/>
              <a:t> С</a:t>
            </a:r>
            <a:r>
              <a:rPr lang="ru-RU" sz="1600" baseline="-25000" dirty="0" smtClean="0"/>
              <a:t>2</a:t>
            </a:r>
            <a:r>
              <a:rPr lang="en-US" sz="1600" dirty="0" smtClean="0"/>
              <a:t> category</a:t>
            </a:r>
            <a:endParaRPr lang="ru-RU" sz="1600" baseline="-25000" dirty="0"/>
          </a:p>
          <a:p>
            <a:pPr marL="285750" indent="-285750" algn="just">
              <a:lnSpc>
                <a:spcPct val="90000"/>
              </a:lnSpc>
              <a:spcBef>
                <a:spcPts val="1200"/>
              </a:spcBef>
              <a:buFont typeface="Arial" pitchFamily="34" charset="0"/>
              <a:buChar char="•"/>
              <a:defRPr/>
            </a:pPr>
            <a:r>
              <a:rPr lang="en-US" sz="1600" dirty="0" smtClean="0"/>
              <a:t>In the distributed subsoil stock there are 6 fields with resource of non-associated gas of </a:t>
            </a:r>
            <a:r>
              <a:rPr lang="ru-RU" sz="1600" dirty="0" smtClean="0"/>
              <a:t>22</a:t>
            </a:r>
            <a:r>
              <a:rPr lang="en-US" sz="1600" dirty="0" smtClean="0"/>
              <a:t>.</a:t>
            </a:r>
            <a:r>
              <a:rPr lang="ru-RU" sz="1600" dirty="0" smtClean="0"/>
              <a:t>6 </a:t>
            </a:r>
            <a:r>
              <a:rPr lang="en-US" sz="1600" dirty="0" smtClean="0"/>
              <a:t>billion</a:t>
            </a:r>
            <a:r>
              <a:rPr lang="ru-RU" sz="1600" dirty="0" smtClean="0"/>
              <a:t> </a:t>
            </a:r>
            <a:r>
              <a:rPr lang="en-US" sz="1600" dirty="0" smtClean="0"/>
              <a:t>m</a:t>
            </a:r>
            <a:r>
              <a:rPr lang="ru-RU" sz="1600" baseline="30000" dirty="0" smtClean="0"/>
              <a:t>3</a:t>
            </a:r>
            <a:r>
              <a:rPr lang="ru-RU" sz="1600" dirty="0" smtClean="0"/>
              <a:t> </a:t>
            </a:r>
            <a:r>
              <a:rPr lang="en-US" sz="1600" dirty="0" smtClean="0"/>
              <a:t>of</a:t>
            </a:r>
            <a:r>
              <a:rPr lang="ru-RU" sz="1600" dirty="0" smtClean="0"/>
              <a:t> </a:t>
            </a:r>
            <a:r>
              <a:rPr lang="ru-RU" sz="1600" dirty="0"/>
              <a:t>С</a:t>
            </a:r>
            <a:r>
              <a:rPr lang="ru-RU" sz="1600" baseline="-25000" dirty="0"/>
              <a:t>1</a:t>
            </a:r>
            <a:r>
              <a:rPr lang="ru-RU" sz="1600" dirty="0"/>
              <a:t> </a:t>
            </a:r>
            <a:r>
              <a:rPr lang="en-US" sz="1600" dirty="0" smtClean="0"/>
              <a:t>category and</a:t>
            </a:r>
            <a:r>
              <a:rPr lang="ru-RU" sz="1600" dirty="0" smtClean="0"/>
              <a:t> 1</a:t>
            </a:r>
            <a:r>
              <a:rPr lang="en-US" sz="1600" dirty="0" smtClean="0"/>
              <a:t>.</a:t>
            </a:r>
            <a:r>
              <a:rPr lang="ru-RU" sz="1600" dirty="0" smtClean="0"/>
              <a:t>4 </a:t>
            </a:r>
            <a:r>
              <a:rPr lang="en-US" sz="1600" dirty="0" smtClean="0"/>
              <a:t>billion</a:t>
            </a:r>
            <a:r>
              <a:rPr lang="ru-RU" sz="1600" dirty="0" smtClean="0"/>
              <a:t> </a:t>
            </a:r>
            <a:r>
              <a:rPr lang="en-US" sz="1600" dirty="0" smtClean="0"/>
              <a:t>m</a:t>
            </a:r>
            <a:r>
              <a:rPr lang="ru-RU" sz="1600" baseline="30000" dirty="0" smtClean="0"/>
              <a:t>3</a:t>
            </a:r>
            <a:r>
              <a:rPr lang="ru-RU" sz="1600" dirty="0" smtClean="0"/>
              <a:t> </a:t>
            </a:r>
            <a:r>
              <a:rPr lang="en-US" sz="1600" dirty="0" smtClean="0"/>
              <a:t>of</a:t>
            </a:r>
            <a:r>
              <a:rPr lang="ru-RU" sz="1600" dirty="0" smtClean="0"/>
              <a:t> </a:t>
            </a:r>
            <a:r>
              <a:rPr lang="ru-RU" sz="1600" dirty="0"/>
              <a:t>С</a:t>
            </a:r>
            <a:r>
              <a:rPr lang="ru-RU" sz="1600" baseline="-25000" dirty="0"/>
              <a:t>2</a:t>
            </a:r>
            <a:r>
              <a:rPr lang="ru-RU" sz="1600" dirty="0"/>
              <a:t> </a:t>
            </a:r>
            <a:r>
              <a:rPr lang="en-US" sz="1600" dirty="0" smtClean="0"/>
              <a:t>category</a:t>
            </a:r>
            <a:endParaRPr lang="ru-RU" sz="1600" dirty="0"/>
          </a:p>
          <a:p>
            <a:pPr marL="285750" indent="-285750" algn="just">
              <a:lnSpc>
                <a:spcPct val="90000"/>
              </a:lnSpc>
              <a:spcBef>
                <a:spcPts val="1200"/>
              </a:spcBef>
              <a:buFont typeface="Arial" pitchFamily="34" charset="0"/>
              <a:buChar char="•"/>
              <a:defRPr/>
            </a:pPr>
            <a:r>
              <a:rPr lang="en-US" sz="1600" dirty="0" smtClean="0"/>
              <a:t>In the undistributed subsoil stock there are 15 fields in conservation with consolidated resource of non-associated gas of 37.8</a:t>
            </a:r>
            <a:r>
              <a:rPr lang="ru-RU" sz="1600" dirty="0" smtClean="0"/>
              <a:t> </a:t>
            </a:r>
            <a:r>
              <a:rPr lang="en-US" sz="1600" dirty="0" smtClean="0"/>
              <a:t>billion</a:t>
            </a:r>
            <a:r>
              <a:rPr lang="ru-RU" sz="1600" dirty="0" smtClean="0"/>
              <a:t> </a:t>
            </a:r>
            <a:r>
              <a:rPr lang="en-US" sz="1600" dirty="0" smtClean="0"/>
              <a:t>m</a:t>
            </a:r>
            <a:r>
              <a:rPr lang="ru-RU" sz="1600" baseline="30000" dirty="0" smtClean="0"/>
              <a:t>3</a:t>
            </a:r>
            <a:r>
              <a:rPr lang="ru-RU" sz="1600" dirty="0" smtClean="0"/>
              <a:t> </a:t>
            </a:r>
            <a:r>
              <a:rPr lang="en-US" sz="1600" dirty="0" smtClean="0"/>
              <a:t>of</a:t>
            </a:r>
            <a:r>
              <a:rPr lang="ru-RU" sz="1600" dirty="0" smtClean="0"/>
              <a:t> С</a:t>
            </a:r>
            <a:r>
              <a:rPr lang="ru-RU" sz="1600" baseline="-25000" dirty="0" smtClean="0"/>
              <a:t>1</a:t>
            </a:r>
            <a:r>
              <a:rPr lang="ru-RU" sz="1600" dirty="0" smtClean="0"/>
              <a:t> </a:t>
            </a:r>
            <a:r>
              <a:rPr lang="en-US" sz="1600" dirty="0" smtClean="0"/>
              <a:t>category and</a:t>
            </a:r>
            <a:r>
              <a:rPr lang="ru-RU" sz="1600" dirty="0" smtClean="0"/>
              <a:t> </a:t>
            </a:r>
            <a:r>
              <a:rPr lang="en-US" sz="1600" dirty="0" smtClean="0"/>
              <a:t>6.6</a:t>
            </a:r>
            <a:r>
              <a:rPr lang="ru-RU" sz="1600" dirty="0" smtClean="0"/>
              <a:t> </a:t>
            </a:r>
            <a:r>
              <a:rPr lang="en-US" sz="1600" dirty="0" smtClean="0"/>
              <a:t>billion</a:t>
            </a:r>
            <a:r>
              <a:rPr lang="ru-RU" sz="1600" dirty="0" smtClean="0"/>
              <a:t> </a:t>
            </a:r>
            <a:r>
              <a:rPr lang="en-US" sz="1600" dirty="0" smtClean="0"/>
              <a:t>m</a:t>
            </a:r>
            <a:r>
              <a:rPr lang="ru-RU" sz="1600" baseline="30000" dirty="0" smtClean="0"/>
              <a:t>3</a:t>
            </a:r>
            <a:r>
              <a:rPr lang="ru-RU" sz="1600" dirty="0" smtClean="0"/>
              <a:t> </a:t>
            </a:r>
            <a:r>
              <a:rPr lang="en-US" sz="1600" dirty="0" smtClean="0"/>
              <a:t>of</a:t>
            </a:r>
            <a:r>
              <a:rPr lang="ru-RU" sz="1600" dirty="0" smtClean="0"/>
              <a:t> С</a:t>
            </a:r>
            <a:r>
              <a:rPr lang="ru-RU" sz="1600" baseline="-25000" dirty="0" smtClean="0"/>
              <a:t>2</a:t>
            </a:r>
            <a:r>
              <a:rPr lang="ru-RU" sz="1600" dirty="0" smtClean="0"/>
              <a:t> </a:t>
            </a:r>
            <a:r>
              <a:rPr lang="en-US" sz="1600" dirty="0" smtClean="0"/>
              <a:t>category</a:t>
            </a:r>
            <a:endParaRPr lang="ru-RU" sz="1600" baseline="-25000" dirty="0"/>
          </a:p>
        </p:txBody>
      </p:sp>
      <p:sp>
        <p:nvSpPr>
          <p:cNvPr id="10"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8</a:t>
            </a:fld>
            <a:endParaRPr lang="en-US" sz="1200" dirty="0"/>
          </a:p>
        </p:txBody>
      </p:sp>
    </p:spTree>
    <p:extLst>
      <p:ext uri="{BB962C8B-B14F-4D97-AF65-F5344CB8AC3E}">
        <p14:creationId xmlns:p14="http://schemas.microsoft.com/office/powerpoint/2010/main" val="1685237978"/>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title"/>
          </p:nvPr>
        </p:nvSpPr>
        <p:spPr>
          <a:xfrm>
            <a:off x="507343" y="260351"/>
            <a:ext cx="7830033" cy="1152425"/>
          </a:xfrm>
        </p:spPr>
        <p:txBody>
          <a:bodyPr/>
          <a:lstStyle/>
          <a:p>
            <a:r>
              <a:rPr lang="en-US" sz="2800" dirty="0" smtClean="0">
                <a:latin typeface="Pragmatica" pitchFamily="-84" charset="0"/>
                <a:ea typeface="ヒラギノ角ゴ Pro W3" pitchFamily="-84" charset="-128"/>
              </a:rPr>
              <a:t>Prospective participants in the territorial and resource gas processing cluster</a:t>
            </a:r>
            <a:r>
              <a:rPr lang="ru-RU" sz="2800" dirty="0" smtClean="0">
                <a:latin typeface="Pragmatica" pitchFamily="-84" charset="0"/>
                <a:ea typeface="ヒラギノ角ゴ Pro W3" pitchFamily="-84" charset="-128"/>
              </a:rPr>
              <a:t>:</a:t>
            </a:r>
            <a:endParaRPr lang="en-US" sz="2800" dirty="0">
              <a:latin typeface="Pragmatica" pitchFamily="-84" charset="0"/>
              <a:ea typeface="ヒラギノ角ゴ Pro W3" pitchFamily="-84" charset="-128"/>
            </a:endParaRPr>
          </a:p>
        </p:txBody>
      </p:sp>
      <p:sp>
        <p:nvSpPr>
          <p:cNvPr id="4" name="Номер слайда 1"/>
          <p:cNvSpPr txBox="1">
            <a:spLocks/>
          </p:cNvSpPr>
          <p:nvPr/>
        </p:nvSpPr>
        <p:spPr>
          <a:xfrm>
            <a:off x="7401272" y="64533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9</a:t>
            </a:fld>
            <a:endParaRPr lang="en-US" sz="1200" dirty="0"/>
          </a:p>
        </p:txBody>
      </p:sp>
      <p:sp>
        <p:nvSpPr>
          <p:cNvPr id="15" name="Прямоугольник 14"/>
          <p:cNvSpPr/>
          <p:nvPr/>
        </p:nvSpPr>
        <p:spPr>
          <a:xfrm>
            <a:off x="6609184" y="6093296"/>
            <a:ext cx="3182516" cy="609605"/>
          </a:xfrm>
          <a:prstGeom prst="rect">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synthetic diesel fuel</a:t>
            </a:r>
            <a:r>
              <a:rPr lang="ru-RU" sz="1400" dirty="0" smtClean="0">
                <a:solidFill>
                  <a:schemeClr val="tx1"/>
                </a:solidFill>
                <a:latin typeface="Arial" pitchFamily="34" charset="0"/>
                <a:cs typeface="Arial" pitchFamily="34" charset="0"/>
              </a:rPr>
              <a:t>;</a:t>
            </a:r>
          </a:p>
          <a:p>
            <a:pPr algn="ctr"/>
            <a:r>
              <a:rPr lang="en-US" sz="1400" dirty="0" smtClean="0">
                <a:solidFill>
                  <a:schemeClr val="tx1"/>
                </a:solidFill>
                <a:latin typeface="Arial" pitchFamily="34" charset="0"/>
                <a:cs typeface="Arial" pitchFamily="34" charset="0"/>
              </a:rPr>
              <a:t>polyethylene</a:t>
            </a:r>
            <a:r>
              <a:rPr lang="ru-RU" sz="1400" dirty="0" smtClean="0">
                <a:solidFill>
                  <a:schemeClr val="tx1"/>
                </a:solidFill>
                <a:latin typeface="Arial" pitchFamily="34" charset="0"/>
                <a:cs typeface="Arial" pitchFamily="34" charset="0"/>
              </a:rPr>
              <a:t>;</a:t>
            </a:r>
            <a:r>
              <a:rPr lang="en-US" sz="1400" dirty="0" smtClean="0">
                <a:solidFill>
                  <a:schemeClr val="tx1"/>
                </a:solidFill>
                <a:latin typeface="Arial" pitchFamily="34" charset="0"/>
                <a:cs typeface="Arial" pitchFamily="34" charset="0"/>
              </a:rPr>
              <a:t> polypropylene</a:t>
            </a:r>
            <a:endParaRPr lang="ru-RU" sz="1400" dirty="0">
              <a:solidFill>
                <a:schemeClr val="tx1"/>
              </a:solidFill>
              <a:latin typeface="Arial" pitchFamily="34" charset="0"/>
              <a:cs typeface="Arial" pitchFamily="34" charset="0"/>
            </a:endParaRPr>
          </a:p>
        </p:txBody>
      </p:sp>
      <p:sp>
        <p:nvSpPr>
          <p:cNvPr id="7" name="Скругленный прямоугольник 6"/>
          <p:cNvSpPr/>
          <p:nvPr/>
        </p:nvSpPr>
        <p:spPr>
          <a:xfrm>
            <a:off x="339275" y="1781175"/>
            <a:ext cx="8933595" cy="3198114"/>
          </a:xfrm>
          <a:prstGeom prst="roundRect">
            <a:avLst/>
          </a:prstGeom>
          <a:solidFill>
            <a:schemeClr val="tx2">
              <a:lumMod val="40000"/>
              <a:lumOff val="60000"/>
              <a:alpha val="25000"/>
            </a:schemeClr>
          </a:solidFill>
          <a:ln w="25400">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8" name="Прямоугольник 7"/>
          <p:cNvSpPr/>
          <p:nvPr/>
        </p:nvSpPr>
        <p:spPr>
          <a:xfrm>
            <a:off x="2043779" y="2324177"/>
            <a:ext cx="2310787" cy="769815"/>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Gas processing companies</a:t>
            </a:r>
            <a:endParaRPr lang="ru-RU" sz="1400" dirty="0">
              <a:solidFill>
                <a:schemeClr val="tx1"/>
              </a:solidFill>
              <a:latin typeface="Arial" pitchFamily="34" charset="0"/>
              <a:cs typeface="Arial" pitchFamily="34" charset="0"/>
            </a:endParaRPr>
          </a:p>
        </p:txBody>
      </p:sp>
      <p:sp>
        <p:nvSpPr>
          <p:cNvPr id="9" name="Прямоугольник 8"/>
          <p:cNvSpPr/>
          <p:nvPr/>
        </p:nvSpPr>
        <p:spPr>
          <a:xfrm>
            <a:off x="637455" y="5343337"/>
            <a:ext cx="2239560" cy="60960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natural-gas-based motor fuel</a:t>
            </a:r>
            <a:endParaRPr lang="ru-RU" sz="1400" dirty="0">
              <a:solidFill>
                <a:schemeClr val="tx1"/>
              </a:solidFill>
              <a:latin typeface="Arial" pitchFamily="34" charset="0"/>
              <a:cs typeface="Arial" pitchFamily="34" charset="0"/>
            </a:endParaRPr>
          </a:p>
        </p:txBody>
      </p:sp>
      <p:sp>
        <p:nvSpPr>
          <p:cNvPr id="10" name="Прямоугольник 9"/>
          <p:cNvSpPr/>
          <p:nvPr/>
        </p:nvSpPr>
        <p:spPr>
          <a:xfrm>
            <a:off x="6187624" y="3196893"/>
            <a:ext cx="2873013" cy="1389150"/>
          </a:xfrm>
          <a:prstGeom prst="rect">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Engineering companies</a:t>
            </a:r>
            <a:endParaRPr lang="ru-RU" sz="1400" dirty="0">
              <a:solidFill>
                <a:schemeClr val="tx1"/>
              </a:solidFill>
              <a:latin typeface="Arial" pitchFamily="34" charset="0"/>
              <a:cs typeface="Arial" pitchFamily="34" charset="0"/>
            </a:endParaRPr>
          </a:p>
          <a:p>
            <a:pPr algn="ctr"/>
            <a:r>
              <a:rPr lang="en-US" sz="1400" dirty="0" smtClean="0">
                <a:solidFill>
                  <a:schemeClr val="tx1"/>
                </a:solidFill>
                <a:latin typeface="Arial" pitchFamily="34" charset="0"/>
                <a:cs typeface="Arial" pitchFamily="34" charset="0"/>
              </a:rPr>
              <a:t>Equipment manufacturers</a:t>
            </a:r>
            <a:endParaRPr lang="ru-RU" sz="1400" dirty="0" smtClean="0">
              <a:solidFill>
                <a:schemeClr val="tx1"/>
              </a:solidFill>
              <a:latin typeface="Arial" pitchFamily="34" charset="0"/>
              <a:cs typeface="Arial" pitchFamily="34" charset="0"/>
            </a:endParaRPr>
          </a:p>
          <a:p>
            <a:pPr algn="ctr"/>
            <a:r>
              <a:rPr lang="en-US" sz="1400" dirty="0" smtClean="0">
                <a:solidFill>
                  <a:schemeClr val="tx1"/>
                </a:solidFill>
                <a:latin typeface="Arial" pitchFamily="34" charset="0"/>
                <a:cs typeface="Arial" pitchFamily="34" charset="0"/>
              </a:rPr>
              <a:t>Design institutes</a:t>
            </a:r>
            <a:endParaRPr lang="ru-RU" sz="1400" dirty="0" smtClean="0">
              <a:solidFill>
                <a:schemeClr val="tx1"/>
              </a:solidFill>
              <a:latin typeface="Arial" pitchFamily="34" charset="0"/>
              <a:cs typeface="Arial" pitchFamily="34" charset="0"/>
            </a:endParaRPr>
          </a:p>
          <a:p>
            <a:pPr algn="ctr"/>
            <a:r>
              <a:rPr lang="en-US" sz="1400" dirty="0" smtClean="0">
                <a:solidFill>
                  <a:schemeClr val="tx1"/>
                </a:solidFill>
                <a:latin typeface="Arial" pitchFamily="34" charset="0"/>
                <a:cs typeface="Arial" pitchFamily="34" charset="0"/>
              </a:rPr>
              <a:t>Service companies</a:t>
            </a:r>
            <a:endParaRPr lang="ru-RU" sz="1400" dirty="0" smtClean="0">
              <a:solidFill>
                <a:schemeClr val="tx1"/>
              </a:solidFill>
              <a:latin typeface="Arial" pitchFamily="34" charset="0"/>
              <a:cs typeface="Arial" pitchFamily="34" charset="0"/>
            </a:endParaRPr>
          </a:p>
          <a:p>
            <a:pPr algn="ctr"/>
            <a:r>
              <a:rPr lang="en-US" sz="1400" dirty="0" smtClean="0">
                <a:solidFill>
                  <a:schemeClr val="tx1"/>
                </a:solidFill>
                <a:latin typeface="Arial" pitchFamily="34" charset="0"/>
                <a:cs typeface="Arial" pitchFamily="34" charset="0"/>
              </a:rPr>
              <a:t>Construction and erection contractors</a:t>
            </a:r>
            <a:endParaRPr lang="ru-RU" sz="1400" dirty="0">
              <a:solidFill>
                <a:schemeClr val="tx1"/>
              </a:solidFill>
              <a:latin typeface="Arial" pitchFamily="34" charset="0"/>
              <a:cs typeface="Arial" pitchFamily="34" charset="0"/>
            </a:endParaRPr>
          </a:p>
        </p:txBody>
      </p:sp>
      <p:sp>
        <p:nvSpPr>
          <p:cNvPr id="11" name="Прямоугольник 10"/>
          <p:cNvSpPr/>
          <p:nvPr/>
        </p:nvSpPr>
        <p:spPr>
          <a:xfrm>
            <a:off x="3597130" y="1600200"/>
            <a:ext cx="2417883" cy="285826"/>
          </a:xfrm>
          <a:prstGeom prst="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Oil companies</a:t>
            </a:r>
            <a:endParaRPr lang="ru-RU" sz="1400" dirty="0" smtClean="0">
              <a:solidFill>
                <a:schemeClr val="tx1"/>
              </a:solidFill>
              <a:latin typeface="Arial" pitchFamily="34" charset="0"/>
              <a:cs typeface="Arial" pitchFamily="34" charset="0"/>
            </a:endParaRPr>
          </a:p>
        </p:txBody>
      </p:sp>
      <p:sp>
        <p:nvSpPr>
          <p:cNvPr id="12" name="Прямоугольник 11"/>
          <p:cNvSpPr/>
          <p:nvPr/>
        </p:nvSpPr>
        <p:spPr>
          <a:xfrm>
            <a:off x="5225536" y="2324177"/>
            <a:ext cx="2621687" cy="772014"/>
          </a:xfrm>
          <a:prstGeom prst="rect">
            <a:avLst/>
          </a:prstGeom>
          <a:solidFill>
            <a:schemeClr val="tx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Electric power and heat producers</a:t>
            </a:r>
            <a:endParaRPr lang="ru-RU" sz="1400" dirty="0">
              <a:solidFill>
                <a:schemeClr val="tx1"/>
              </a:solidFill>
              <a:latin typeface="Arial" pitchFamily="34" charset="0"/>
              <a:cs typeface="Arial" pitchFamily="34" charset="0"/>
            </a:endParaRPr>
          </a:p>
        </p:txBody>
      </p:sp>
      <p:sp>
        <p:nvSpPr>
          <p:cNvPr id="13" name="Прямоугольник 12"/>
          <p:cNvSpPr/>
          <p:nvPr/>
        </p:nvSpPr>
        <p:spPr>
          <a:xfrm>
            <a:off x="645417" y="3273094"/>
            <a:ext cx="2867024" cy="992431"/>
          </a:xfrm>
          <a:prstGeom prst="rect">
            <a:avLst/>
          </a:prstGeom>
          <a:solidFill>
            <a:srgbClr val="FFFF00">
              <a:alpha val="27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Higher educational institutions and secondary specialized colleges</a:t>
            </a:r>
            <a:endParaRPr lang="ru-RU" sz="1400" dirty="0" smtClean="0">
              <a:solidFill>
                <a:schemeClr val="tx1"/>
              </a:solidFill>
              <a:latin typeface="Arial" pitchFamily="34" charset="0"/>
              <a:cs typeface="Arial" pitchFamily="34" charset="0"/>
            </a:endParaRPr>
          </a:p>
          <a:p>
            <a:pPr algn="ctr"/>
            <a:r>
              <a:rPr lang="en-US" sz="1400" dirty="0" smtClean="0">
                <a:solidFill>
                  <a:schemeClr val="tx1"/>
                </a:solidFill>
                <a:latin typeface="Arial" pitchFamily="34" charset="0"/>
                <a:cs typeface="Arial" pitchFamily="34" charset="0"/>
              </a:rPr>
              <a:t>R &amp; D establishments</a:t>
            </a:r>
            <a:endParaRPr lang="ru-RU" sz="1400" dirty="0">
              <a:solidFill>
                <a:schemeClr val="tx1"/>
              </a:solidFill>
              <a:latin typeface="Arial" pitchFamily="34" charset="0"/>
              <a:cs typeface="Arial" pitchFamily="34" charset="0"/>
            </a:endParaRPr>
          </a:p>
        </p:txBody>
      </p:sp>
      <p:sp>
        <p:nvSpPr>
          <p:cNvPr id="14" name="Прямоугольник 13"/>
          <p:cNvSpPr/>
          <p:nvPr/>
        </p:nvSpPr>
        <p:spPr>
          <a:xfrm>
            <a:off x="3624239" y="4322810"/>
            <a:ext cx="2390774" cy="526466"/>
          </a:xfrm>
          <a:prstGeom prst="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Financial institutions</a:t>
            </a:r>
            <a:endParaRPr lang="ru-RU" sz="1400" dirty="0">
              <a:solidFill>
                <a:schemeClr val="tx1"/>
              </a:solidFill>
              <a:latin typeface="Arial" pitchFamily="34" charset="0"/>
              <a:cs typeface="Arial" pitchFamily="34" charset="0"/>
            </a:endParaRPr>
          </a:p>
        </p:txBody>
      </p:sp>
      <p:sp>
        <p:nvSpPr>
          <p:cNvPr id="16" name="Прямоугольник 15"/>
          <p:cNvSpPr/>
          <p:nvPr/>
        </p:nvSpPr>
        <p:spPr>
          <a:xfrm>
            <a:off x="3111343" y="5362689"/>
            <a:ext cx="1870063" cy="60960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electric power</a:t>
            </a:r>
            <a:endParaRPr lang="ru-RU" sz="1400" dirty="0">
              <a:solidFill>
                <a:schemeClr val="tx1"/>
              </a:solidFill>
              <a:latin typeface="Arial" pitchFamily="34" charset="0"/>
              <a:cs typeface="Arial" pitchFamily="34" charset="0"/>
            </a:endParaRPr>
          </a:p>
        </p:txBody>
      </p:sp>
      <p:sp>
        <p:nvSpPr>
          <p:cNvPr id="18" name="Прямоугольник 17"/>
          <p:cNvSpPr/>
          <p:nvPr/>
        </p:nvSpPr>
        <p:spPr>
          <a:xfrm>
            <a:off x="8138721" y="5325676"/>
            <a:ext cx="1405423" cy="609605"/>
          </a:xfrm>
          <a:prstGeom prst="rect">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gas utilization products</a:t>
            </a:r>
            <a:endParaRPr lang="ru-RU" sz="1400" dirty="0">
              <a:solidFill>
                <a:schemeClr val="tx1"/>
              </a:solidFill>
              <a:latin typeface="Arial" pitchFamily="34" charset="0"/>
              <a:cs typeface="Arial" pitchFamily="34" charset="0"/>
            </a:endParaRPr>
          </a:p>
        </p:txBody>
      </p:sp>
      <p:sp>
        <p:nvSpPr>
          <p:cNvPr id="19" name="Стрелка вниз 18"/>
          <p:cNvSpPr/>
          <p:nvPr/>
        </p:nvSpPr>
        <p:spPr>
          <a:xfrm>
            <a:off x="4086759" y="1952702"/>
            <a:ext cx="1438623" cy="523875"/>
          </a:xfrm>
          <a:prstGeom prst="downArrow">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err="1" smtClean="0">
                <a:solidFill>
                  <a:schemeClr val="tx1"/>
                </a:solidFill>
                <a:latin typeface="Arial" pitchFamily="34" charset="0"/>
                <a:cs typeface="Arial" pitchFamily="34" charset="0"/>
              </a:rPr>
              <a:t>APG</a:t>
            </a:r>
            <a:endParaRPr lang="ru-RU" sz="1400" b="1" dirty="0">
              <a:solidFill>
                <a:schemeClr val="tx1"/>
              </a:solidFill>
              <a:latin typeface="Arial" pitchFamily="34" charset="0"/>
              <a:cs typeface="Arial" pitchFamily="34" charset="0"/>
            </a:endParaRPr>
          </a:p>
        </p:txBody>
      </p:sp>
      <p:cxnSp>
        <p:nvCxnSpPr>
          <p:cNvPr id="22" name="Прямая со стрелкой 21"/>
          <p:cNvCxnSpPr/>
          <p:nvPr/>
        </p:nvCxnSpPr>
        <p:spPr>
          <a:xfrm>
            <a:off x="1856655" y="5006084"/>
            <a:ext cx="1" cy="320885"/>
          </a:xfrm>
          <a:prstGeom prst="straightConnector1">
            <a:avLst/>
          </a:prstGeom>
          <a:ln w="317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3" name="Прямая со стрелкой 22"/>
          <p:cNvCxnSpPr/>
          <p:nvPr/>
        </p:nvCxnSpPr>
        <p:spPr>
          <a:xfrm>
            <a:off x="4097924" y="5055981"/>
            <a:ext cx="1" cy="320885"/>
          </a:xfrm>
          <a:prstGeom prst="straightConnector1">
            <a:avLst/>
          </a:prstGeom>
          <a:ln w="317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5" name="Прямая со стрелкой 24"/>
          <p:cNvCxnSpPr/>
          <p:nvPr/>
        </p:nvCxnSpPr>
        <p:spPr>
          <a:xfrm>
            <a:off x="8841432" y="5022452"/>
            <a:ext cx="1" cy="320885"/>
          </a:xfrm>
          <a:prstGeom prst="straightConnector1">
            <a:avLst/>
          </a:prstGeom>
          <a:ln w="31750">
            <a:solidFill>
              <a:schemeClr val="tx2"/>
            </a:solidFill>
            <a:tailEnd type="triangle"/>
          </a:ln>
        </p:spPr>
        <p:style>
          <a:lnRef idx="2">
            <a:schemeClr val="accent1"/>
          </a:lnRef>
          <a:fillRef idx="0">
            <a:schemeClr val="accent1"/>
          </a:fillRef>
          <a:effectRef idx="1">
            <a:schemeClr val="accent1"/>
          </a:effectRef>
          <a:fontRef idx="minor">
            <a:schemeClr val="tx1"/>
          </a:fontRef>
        </p:style>
      </p:cxnSp>
      <p:cxnSp>
        <p:nvCxnSpPr>
          <p:cNvPr id="26" name="Соединительная линия уступом 25"/>
          <p:cNvCxnSpPr>
            <a:endCxn id="15" idx="3"/>
          </p:cNvCxnSpPr>
          <p:nvPr/>
        </p:nvCxnSpPr>
        <p:spPr>
          <a:xfrm rot="16200000" flipH="1">
            <a:off x="9320809" y="5927207"/>
            <a:ext cx="694227" cy="247556"/>
          </a:xfrm>
          <a:prstGeom prst="bentConnector4">
            <a:avLst>
              <a:gd name="adj1" fmla="val 1978"/>
              <a:gd name="adj2" fmla="val 126934"/>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7" name="Номер слайда 1"/>
          <p:cNvSpPr txBox="1">
            <a:spLocks/>
          </p:cNvSpPr>
          <p:nvPr/>
        </p:nvSpPr>
        <p:spPr>
          <a:xfrm>
            <a:off x="7553672" y="6605736"/>
            <a:ext cx="2311400" cy="241001"/>
          </a:xfrm>
          <a:prstGeom prst="rect">
            <a:avLst/>
          </a:prstGeom>
        </p:spPr>
        <p:txBody>
          <a:bodyPr/>
          <a:lstStyle>
            <a:defPPr>
              <a:defRPr lang="ru-RU"/>
            </a:defPPr>
            <a:lvl1pPr algn="l" rtl="0" fontAlgn="base">
              <a:spcBef>
                <a:spcPct val="0"/>
              </a:spcBef>
              <a:spcAft>
                <a:spcPct val="0"/>
              </a:spcAft>
              <a:defRPr kern="1200">
                <a:solidFill>
                  <a:schemeClr val="tx1"/>
                </a:solidFill>
                <a:latin typeface="Arial" pitchFamily="34" charset="0"/>
                <a:ea typeface="ヒラギノ角ゴ Pro W3" pitchFamily="-84" charset="-128"/>
                <a:cs typeface="+mn-cs"/>
              </a:defRPr>
            </a:lvl1pPr>
            <a:lvl2pPr marL="536433" algn="l" rtl="0" fontAlgn="base">
              <a:spcBef>
                <a:spcPct val="0"/>
              </a:spcBef>
              <a:spcAft>
                <a:spcPct val="0"/>
              </a:spcAft>
              <a:defRPr kern="1200">
                <a:solidFill>
                  <a:schemeClr val="tx1"/>
                </a:solidFill>
                <a:latin typeface="Arial" pitchFamily="34" charset="0"/>
                <a:ea typeface="ヒラギノ角ゴ Pro W3" pitchFamily="-84" charset="-128"/>
                <a:cs typeface="+mn-cs"/>
              </a:defRPr>
            </a:lvl2pPr>
            <a:lvl3pPr marL="1072866" algn="l" rtl="0" fontAlgn="base">
              <a:spcBef>
                <a:spcPct val="0"/>
              </a:spcBef>
              <a:spcAft>
                <a:spcPct val="0"/>
              </a:spcAft>
              <a:defRPr kern="1200">
                <a:solidFill>
                  <a:schemeClr val="tx1"/>
                </a:solidFill>
                <a:latin typeface="Arial" pitchFamily="34" charset="0"/>
                <a:ea typeface="ヒラギノ角ゴ Pro W3" pitchFamily="-84" charset="-128"/>
                <a:cs typeface="+mn-cs"/>
              </a:defRPr>
            </a:lvl3pPr>
            <a:lvl4pPr marL="1609298" algn="l" rtl="0" fontAlgn="base">
              <a:spcBef>
                <a:spcPct val="0"/>
              </a:spcBef>
              <a:spcAft>
                <a:spcPct val="0"/>
              </a:spcAft>
              <a:defRPr kern="1200">
                <a:solidFill>
                  <a:schemeClr val="tx1"/>
                </a:solidFill>
                <a:latin typeface="Arial" pitchFamily="34" charset="0"/>
                <a:ea typeface="ヒラギノ角ゴ Pro W3" pitchFamily="-84" charset="-128"/>
                <a:cs typeface="+mn-cs"/>
              </a:defRPr>
            </a:lvl4pPr>
            <a:lvl5pPr marL="2145731" algn="l" rtl="0" fontAlgn="base">
              <a:spcBef>
                <a:spcPct val="0"/>
              </a:spcBef>
              <a:spcAft>
                <a:spcPct val="0"/>
              </a:spcAft>
              <a:defRPr kern="1200">
                <a:solidFill>
                  <a:schemeClr val="tx1"/>
                </a:solidFill>
                <a:latin typeface="Arial" pitchFamily="34" charset="0"/>
                <a:ea typeface="ヒラギノ角ゴ Pro W3" pitchFamily="-84" charset="-128"/>
                <a:cs typeface="+mn-cs"/>
              </a:defRPr>
            </a:lvl5pPr>
            <a:lvl6pPr marL="2682164" algn="l" defTabSz="1072866" rtl="0" eaLnBrk="1" latinLnBrk="0" hangingPunct="1">
              <a:defRPr kern="1200">
                <a:solidFill>
                  <a:schemeClr val="tx1"/>
                </a:solidFill>
                <a:latin typeface="Arial" pitchFamily="34" charset="0"/>
                <a:ea typeface="ヒラギノ角ゴ Pro W3" pitchFamily="-84" charset="-128"/>
                <a:cs typeface="+mn-cs"/>
              </a:defRPr>
            </a:lvl6pPr>
            <a:lvl7pPr marL="3218597" algn="l" defTabSz="1072866" rtl="0" eaLnBrk="1" latinLnBrk="0" hangingPunct="1">
              <a:defRPr kern="1200">
                <a:solidFill>
                  <a:schemeClr val="tx1"/>
                </a:solidFill>
                <a:latin typeface="Arial" pitchFamily="34" charset="0"/>
                <a:ea typeface="ヒラギノ角ゴ Pro W3" pitchFamily="-84" charset="-128"/>
                <a:cs typeface="+mn-cs"/>
              </a:defRPr>
            </a:lvl7pPr>
            <a:lvl8pPr marL="3755029" algn="l" defTabSz="1072866" rtl="0" eaLnBrk="1" latinLnBrk="0" hangingPunct="1">
              <a:defRPr kern="1200">
                <a:solidFill>
                  <a:schemeClr val="tx1"/>
                </a:solidFill>
                <a:latin typeface="Arial" pitchFamily="34" charset="0"/>
                <a:ea typeface="ヒラギノ角ゴ Pro W3" pitchFamily="-84" charset="-128"/>
                <a:cs typeface="+mn-cs"/>
              </a:defRPr>
            </a:lvl8pPr>
            <a:lvl9pPr marL="4291462" algn="l" defTabSz="1072866" rtl="0" eaLnBrk="1" latinLnBrk="0" hangingPunct="1">
              <a:defRPr kern="1200">
                <a:solidFill>
                  <a:schemeClr val="tx1"/>
                </a:solidFill>
                <a:latin typeface="Arial" pitchFamily="34" charset="0"/>
                <a:ea typeface="ヒラギノ角ゴ Pro W3" pitchFamily="-84" charset="-128"/>
                <a:cs typeface="+mn-cs"/>
              </a:defRPr>
            </a:lvl9pPr>
          </a:lstStyle>
          <a:p>
            <a:pPr algn="r"/>
            <a:fld id="{C2371968-BA92-410F-B4E3-A4151124EF18}" type="slidenum">
              <a:rPr lang="en-US" sz="1200" smtClean="0"/>
              <a:pPr algn="r"/>
              <a:t>9</a:t>
            </a:fld>
            <a:endParaRPr lang="en-US" sz="1200" dirty="0"/>
          </a:p>
        </p:txBody>
      </p:sp>
      <p:sp>
        <p:nvSpPr>
          <p:cNvPr id="28" name="Прямоугольник 27"/>
          <p:cNvSpPr/>
          <p:nvPr/>
        </p:nvSpPr>
        <p:spPr>
          <a:xfrm>
            <a:off x="3649636" y="3373563"/>
            <a:ext cx="2390774" cy="643004"/>
          </a:xfrm>
          <a:prstGeom prst="rect">
            <a:avLst/>
          </a:prstGeom>
          <a:solidFill>
            <a:srgbClr val="00B0F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Small and medium innovation companies</a:t>
            </a:r>
            <a:endParaRPr lang="ru-RU" sz="1400" dirty="0">
              <a:solidFill>
                <a:schemeClr val="tx1"/>
              </a:solidFill>
              <a:latin typeface="Arial" pitchFamily="34" charset="0"/>
              <a:cs typeface="Arial" pitchFamily="34" charset="0"/>
            </a:endParaRPr>
          </a:p>
        </p:txBody>
      </p:sp>
      <p:sp>
        <p:nvSpPr>
          <p:cNvPr id="29" name="Прямоугольник 28"/>
          <p:cNvSpPr/>
          <p:nvPr/>
        </p:nvSpPr>
        <p:spPr>
          <a:xfrm>
            <a:off x="5202797" y="5361396"/>
            <a:ext cx="1235170" cy="60960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chemeClr val="tx1"/>
                </a:solidFill>
                <a:latin typeface="Arial" pitchFamily="34" charset="0"/>
                <a:cs typeface="Arial" pitchFamily="34" charset="0"/>
              </a:rPr>
              <a:t>dry stripped gas</a:t>
            </a:r>
            <a:endParaRPr lang="ru-RU" sz="1400" dirty="0">
              <a:solidFill>
                <a:schemeClr val="tx1"/>
              </a:solidFill>
              <a:latin typeface="Arial" pitchFamily="34" charset="0"/>
              <a:cs typeface="Arial" pitchFamily="34" charset="0"/>
            </a:endParaRPr>
          </a:p>
        </p:txBody>
      </p:sp>
      <p:cxnSp>
        <p:nvCxnSpPr>
          <p:cNvPr id="30" name="Прямая со стрелкой 29"/>
          <p:cNvCxnSpPr/>
          <p:nvPr/>
        </p:nvCxnSpPr>
        <p:spPr>
          <a:xfrm>
            <a:off x="5820382" y="5040511"/>
            <a:ext cx="1" cy="320885"/>
          </a:xfrm>
          <a:prstGeom prst="straightConnector1">
            <a:avLst/>
          </a:prstGeom>
          <a:ln w="31750">
            <a:solidFill>
              <a:schemeClr val="tx2"/>
            </a:solidFill>
            <a:tailEnd type="triangle"/>
          </a:ln>
        </p:spPr>
        <p:style>
          <a:lnRef idx="2">
            <a:schemeClr val="accent1"/>
          </a:lnRef>
          <a:fillRef idx="0">
            <a:schemeClr val="accent1"/>
          </a:fillRef>
          <a:effectRef idx="1">
            <a:schemeClr val="accent1"/>
          </a:effectRef>
          <a:fontRef idx="minor">
            <a:schemeClr val="tx1"/>
          </a:fontRef>
        </p:style>
      </p:cxnSp>
      <p:sp>
        <p:nvSpPr>
          <p:cNvPr id="31" name="Прямоугольник 30"/>
          <p:cNvSpPr/>
          <p:nvPr/>
        </p:nvSpPr>
        <p:spPr>
          <a:xfrm>
            <a:off x="6681192" y="5343337"/>
            <a:ext cx="1235170" cy="609605"/>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chemeClr val="tx1"/>
                </a:solidFill>
                <a:latin typeface="Arial" pitchFamily="34" charset="0"/>
                <a:cs typeface="Arial" pitchFamily="34" charset="0"/>
              </a:rPr>
              <a:t>petrols</a:t>
            </a:r>
            <a:endParaRPr lang="ru-RU" sz="1400" dirty="0">
              <a:solidFill>
                <a:schemeClr val="tx1"/>
              </a:solidFill>
              <a:latin typeface="Arial" pitchFamily="34" charset="0"/>
              <a:cs typeface="Arial" pitchFamily="34" charset="0"/>
            </a:endParaRPr>
          </a:p>
        </p:txBody>
      </p:sp>
      <p:cxnSp>
        <p:nvCxnSpPr>
          <p:cNvPr id="32" name="Прямая со стрелкой 31"/>
          <p:cNvCxnSpPr/>
          <p:nvPr/>
        </p:nvCxnSpPr>
        <p:spPr>
          <a:xfrm>
            <a:off x="7281479" y="5022451"/>
            <a:ext cx="1" cy="320885"/>
          </a:xfrm>
          <a:prstGeom prst="straightConnector1">
            <a:avLst/>
          </a:prstGeom>
          <a:ln w="31750">
            <a:solidFill>
              <a:schemeClr val="tx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65297999"/>
      </p:ext>
    </p:extLst>
  </p:cSld>
  <p:clrMapOvr>
    <a:masterClrMapping/>
  </p:clrMapOvr>
  <p:transition spd="slow" advClick="0"/>
  <p:timing>
    <p:tnLst>
      <p:par>
        <p:cTn id="1" dur="indefinite" restart="never" nodeType="tmRoot"/>
      </p:par>
    </p:tnLst>
  </p:timing>
</p:sld>
</file>

<file path=ppt/theme/theme1.xml><?xml version="1.0" encoding="utf-8"?>
<a:theme xmlns:a="http://schemas.openxmlformats.org/drawingml/2006/main" name="master slid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4348" tIns="47174" rIns="94348" bIns="4717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4348" tIns="47174" rIns="94348" bIns="47174" numCol="1" anchor="t" anchorCtr="0" compatLnSpc="1">
        <a:prstTxWarp prst="textNoShape">
          <a:avLst/>
        </a:prstTxWarp>
      </a:bodyPr>
      <a:lstStyle>
        <a:defPPr marL="0" marR="0" indent="0" algn="l" defTabSz="914400" rtl="0" eaLnBrk="1" fontAlgn="base" latinLnBrk="0" hangingPunct="1">
          <a:lnSpc>
            <a:spcPct val="100000"/>
          </a:lnSpc>
          <a:spcBef>
            <a:spcPct val="30000"/>
          </a:spcBef>
          <a:spcAft>
            <a:spcPct val="0"/>
          </a:spcAft>
          <a:buClrTx/>
          <a:buSzTx/>
          <a:buFontTx/>
          <a:buNone/>
          <a:tabLst/>
          <a:defRPr kumimoji="1"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9509</TotalTime>
  <Words>971</Words>
  <Application>Microsoft Office PowerPoint</Application>
  <PresentationFormat>A4 Paper (210x297 mm)</PresentationFormat>
  <Paragraphs>102</Paragraphs>
  <Slides>11</Slides>
  <Notes>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11</vt:i4>
      </vt:variant>
    </vt:vector>
  </HeadingPairs>
  <TitlesOfParts>
    <vt:vector size="14" baseType="lpstr">
      <vt:lpstr>master slide</vt:lpstr>
      <vt:lpstr>Лист</vt:lpstr>
      <vt:lpstr>Worksheet</vt:lpstr>
      <vt:lpstr>Creation of a pilot cluster for the effective APG and the low-pressure gas usage in the Khanty-Mansiysk Autonomous Okrug - Yugra</vt:lpstr>
      <vt:lpstr>Conditions of the resource base and APG usage level in the Russian Federation broken down by Federal Districts in 2012*:</vt:lpstr>
      <vt:lpstr>APG usage dynamics in Yugra in 2004-2012 and for the period up to 2014:</vt:lpstr>
      <vt:lpstr>Oil and gas industry: current situation</vt:lpstr>
      <vt:lpstr>Gas processing cluster: prerequisites for creation</vt:lpstr>
      <vt:lpstr>Grouping (clustering) of APG resources: Achieving economy through scale and utilization efficiency improvement</vt:lpstr>
      <vt:lpstr>Condition of APG rational usage in Yugra for the period of 2014-2030  in case of creation of the cluster:</vt:lpstr>
      <vt:lpstr>Additional raw material sources: natural gas resource base in small fields in Berezovsky, Beloyarsky and Sovetsky districts of Yugra</vt:lpstr>
      <vt:lpstr>Prospective participants in the territorial and resource gas processing cluster:</vt:lpstr>
      <vt:lpstr>Why enterprises need the cluster:</vt:lpstr>
      <vt:lpstr>Thanks for your attention!</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Технопарк высоких технологий</dc:creator>
  <cp:lastModifiedBy>Jonathan Davidar</cp:lastModifiedBy>
  <cp:revision>592</cp:revision>
  <cp:lastPrinted>2013-09-10T08:13:53Z</cp:lastPrinted>
  <dcterms:created xsi:type="dcterms:W3CDTF">2010-09-10T09:43:46Z</dcterms:created>
  <dcterms:modified xsi:type="dcterms:W3CDTF">2013-10-31T19:12:26Z</dcterms:modified>
</cp:coreProperties>
</file>